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5353532-D7C5-480D-91F5-5098EC39EA2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1474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4670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123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1789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1123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1789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1969920" cy="1046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1969920" cy="1046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4670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21474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4670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123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789200" y="16002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1123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1789200" y="2147400"/>
            <a:ext cx="633960" cy="4993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1046880"/>
          </a:xfrm>
          <a:prstGeom prst="rect">
            <a:avLst/>
          </a:prstGeom>
        </p:spPr>
        <p:txBody>
          <a:bodyPr lIns="0" tIns="0" rIns="0" bIns="0">
            <a:normAutofit fontScale="1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467000" y="21474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1200" cy="4993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147400"/>
            <a:ext cx="1969920" cy="499320"/>
          </a:xfrm>
          <a:prstGeom prst="rect">
            <a:avLst/>
          </a:prstGeom>
        </p:spPr>
        <p:txBody>
          <a:bodyPr lIns="0" tIns="0" rIns="0" bIns="0">
            <a:normAutofit fontScale="4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6453360"/>
            <a:ext cx="9142920" cy="214920"/>
          </a:xfrm>
          <a:prstGeom prst="rect">
            <a:avLst/>
          </a:prstGeom>
          <a:solidFill>
            <a:srgbClr val="C000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0" y="260640"/>
            <a:ext cx="9142920" cy="214920"/>
          </a:xfrm>
          <a:prstGeom prst="rect">
            <a:avLst/>
          </a:prstGeom>
          <a:solidFill>
            <a:srgbClr val="262626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그림 9"/>
          <p:cNvPicPr/>
          <p:nvPr/>
        </p:nvPicPr>
        <p:blipFill>
          <a:blip r:embed="rId14"/>
          <a:stretch/>
        </p:blipFill>
        <p:spPr>
          <a:xfrm>
            <a:off x="8568000" y="6257520"/>
            <a:ext cx="574920" cy="56160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15"/>
          <a:stretch/>
        </p:blipFill>
        <p:spPr>
          <a:xfrm>
            <a:off x="37800" y="167400"/>
            <a:ext cx="1724760" cy="308160"/>
          </a:xfrm>
          <a:prstGeom prst="rect">
            <a:avLst/>
          </a:prstGeom>
          <a:ln>
            <a:noFill/>
          </a:ln>
        </p:spPr>
      </p:pic>
      <p:pic>
        <p:nvPicPr>
          <p:cNvPr id="4" name="그림 5"/>
          <p:cNvPicPr/>
          <p:nvPr/>
        </p:nvPicPr>
        <p:blipFill>
          <a:blip r:embed="rId16"/>
          <a:stretch/>
        </p:blipFill>
        <p:spPr>
          <a:xfrm>
            <a:off x="1690200" y="28800"/>
            <a:ext cx="864720" cy="79740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274716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2526480" y="2747160"/>
            <a:ext cx="1969920" cy="104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6453360"/>
            <a:ext cx="9142920" cy="214920"/>
          </a:xfrm>
          <a:prstGeom prst="rect">
            <a:avLst/>
          </a:prstGeom>
          <a:solidFill>
            <a:srgbClr val="C0000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0" y="260640"/>
            <a:ext cx="9142920" cy="214920"/>
          </a:xfrm>
          <a:prstGeom prst="rect">
            <a:avLst/>
          </a:prstGeom>
          <a:solidFill>
            <a:srgbClr val="262626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" name="그림 9"/>
          <p:cNvPicPr/>
          <p:nvPr/>
        </p:nvPicPr>
        <p:blipFill>
          <a:blip r:embed="rId14"/>
          <a:stretch/>
        </p:blipFill>
        <p:spPr>
          <a:xfrm>
            <a:off x="8568000" y="6257520"/>
            <a:ext cx="574920" cy="561600"/>
          </a:xfrm>
          <a:prstGeom prst="rect">
            <a:avLst/>
          </a:prstGeom>
          <a:ln>
            <a:noFill/>
          </a:ln>
        </p:spPr>
      </p:pic>
      <p:pic>
        <p:nvPicPr>
          <p:cNvPr id="49" name="Picture 2"/>
          <p:cNvPicPr/>
          <p:nvPr/>
        </p:nvPicPr>
        <p:blipFill>
          <a:blip r:embed="rId15"/>
          <a:stretch/>
        </p:blipFill>
        <p:spPr>
          <a:xfrm>
            <a:off x="37800" y="167400"/>
            <a:ext cx="1724760" cy="308160"/>
          </a:xfrm>
          <a:prstGeom prst="rect">
            <a:avLst/>
          </a:prstGeom>
          <a:ln>
            <a:noFill/>
          </a:ln>
        </p:spPr>
      </p:pic>
      <p:pic>
        <p:nvPicPr>
          <p:cNvPr id="50" name="그림 5"/>
          <p:cNvPicPr/>
          <p:nvPr/>
        </p:nvPicPr>
        <p:blipFill>
          <a:blip r:embed="rId16"/>
          <a:stretch/>
        </p:blipFill>
        <p:spPr>
          <a:xfrm>
            <a:off x="1690200" y="28800"/>
            <a:ext cx="864720" cy="797400"/>
          </a:xfrm>
          <a:prstGeom prst="rect">
            <a:avLst/>
          </a:prstGeom>
          <a:ln>
            <a:noFill/>
          </a:ln>
        </p:spPr>
      </p:pic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86520" y="2130840"/>
            <a:ext cx="7999920" cy="1469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Convolution Filter, Edge detection</a:t>
            </a:r>
            <a:br>
              <a:rPr dirty="0"/>
            </a:br>
            <a:endParaRPr lang="en-US" sz="3600" b="0" strike="noStrike" spc="-1" dirty="0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188000" y="4292280"/>
            <a:ext cx="6399000" cy="1751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Image Filtering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Type of filter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Average Filter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Median Filter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Maximum Filter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Minimum Filter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Midpoint Filter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Alpha-trimmed Mean Filter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920" y="311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Average Filter(</a:t>
            </a:r>
            <a:r>
              <a:rPr lang="ko-KR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평균 필터</a:t>
            </a: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Take the average value of the mask.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All images are blurred (same as LPF).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33" name="图片 132"/>
          <p:cNvPicPr/>
          <p:nvPr/>
        </p:nvPicPr>
        <p:blipFill>
          <a:blip r:embed="rId2"/>
          <a:srcRect t="10212" r="3851" b="49388"/>
          <a:stretch/>
        </p:blipFill>
        <p:spPr>
          <a:xfrm>
            <a:off x="2843640" y="3294000"/>
            <a:ext cx="6048000" cy="2315160"/>
          </a:xfrm>
          <a:prstGeom prst="rect">
            <a:avLst/>
          </a:prstGeom>
          <a:ln w="9360">
            <a:noFill/>
          </a:ln>
        </p:spPr>
      </p:pic>
      <p:pic>
        <p:nvPicPr>
          <p:cNvPr id="134" name="图片 133"/>
          <p:cNvPicPr/>
          <p:nvPr/>
        </p:nvPicPr>
        <p:blipFill>
          <a:blip r:embed="rId3"/>
          <a:stretch/>
        </p:blipFill>
        <p:spPr>
          <a:xfrm>
            <a:off x="604080" y="3614760"/>
            <a:ext cx="1773720" cy="1846800"/>
          </a:xfrm>
          <a:prstGeom prst="rect">
            <a:avLst/>
          </a:prstGeom>
          <a:ln w="936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3419640" y="5731920"/>
            <a:ext cx="172764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300360" y="5731920"/>
            <a:ext cx="244692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Median Filter(</a:t>
            </a:r>
            <a:r>
              <a:rPr lang="ko-KR" sz="4400" b="0" strike="noStrike" spc="-1" dirty="0" err="1">
                <a:solidFill>
                  <a:srgbClr val="000000"/>
                </a:solidFill>
                <a:latin typeface="Nimbus Roman"/>
                <a:ea typeface="맑은 고딕"/>
              </a:rPr>
              <a:t>중간값</a:t>
            </a:r>
            <a:r>
              <a:rPr lang="ko-KR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 필터</a:t>
            </a: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138" name="图片 137"/>
          <p:cNvPicPr/>
          <p:nvPr/>
        </p:nvPicPr>
        <p:blipFill>
          <a:blip r:embed="rId2"/>
          <a:srcRect t="10212" r="3851" b="50708"/>
          <a:stretch/>
        </p:blipFill>
        <p:spPr>
          <a:xfrm>
            <a:off x="3635640" y="2421000"/>
            <a:ext cx="5398920" cy="2302200"/>
          </a:xfrm>
          <a:prstGeom prst="rect">
            <a:avLst/>
          </a:prstGeom>
          <a:ln w="9360">
            <a:noFill/>
          </a:ln>
        </p:spPr>
      </p:pic>
      <p:graphicFrame>
        <p:nvGraphicFramePr>
          <p:cNvPr id="139" name="Table 2"/>
          <p:cNvGraphicFramePr/>
          <p:nvPr/>
        </p:nvGraphicFramePr>
        <p:xfrm>
          <a:off x="251640" y="2455920"/>
          <a:ext cx="3240720" cy="2794680"/>
        </p:xfrm>
        <a:graphic>
          <a:graphicData uri="http://schemas.openxmlformats.org/drawingml/2006/table">
            <a:tbl>
              <a:tblPr/>
              <a:tblGrid>
                <a:gridCol w="46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" name="CustomShape 3"/>
          <p:cNvSpPr/>
          <p:nvPr/>
        </p:nvSpPr>
        <p:spPr>
          <a:xfrm>
            <a:off x="251640" y="2853000"/>
            <a:ext cx="1367280" cy="1222920"/>
          </a:xfrm>
          <a:prstGeom prst="rect">
            <a:avLst/>
          </a:prstGeom>
          <a:noFill/>
          <a:ln w="2556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图片 140"/>
          <p:cNvPicPr/>
          <p:nvPr/>
        </p:nvPicPr>
        <p:blipFill>
          <a:blip r:embed="rId3"/>
          <a:stretch/>
        </p:blipFill>
        <p:spPr>
          <a:xfrm>
            <a:off x="2269080" y="5779800"/>
            <a:ext cx="6092640" cy="1042200"/>
          </a:xfrm>
          <a:prstGeom prst="rect">
            <a:avLst/>
          </a:prstGeom>
          <a:ln w="9360">
            <a:noFill/>
          </a:ln>
        </p:spPr>
      </p:pic>
      <p:pic>
        <p:nvPicPr>
          <p:cNvPr id="142" name="图片 141"/>
          <p:cNvPicPr/>
          <p:nvPr/>
        </p:nvPicPr>
        <p:blipFill>
          <a:blip r:embed="rId4"/>
          <a:stretch/>
        </p:blipFill>
        <p:spPr>
          <a:xfrm>
            <a:off x="180000" y="5250960"/>
            <a:ext cx="1927800" cy="1570680"/>
          </a:xfrm>
          <a:prstGeom prst="rect">
            <a:avLst/>
          </a:prstGeom>
          <a:ln w="9360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5148000" y="4974840"/>
            <a:ext cx="713520" cy="856440"/>
          </a:xfrm>
          <a:custGeom>
            <a:avLst/>
            <a:gdLst/>
            <a:ahLst/>
            <a:cxnLst/>
            <a:rect l="l" t="t" r="r" b="b"/>
            <a:pathLst>
              <a:path w="714375" h="857250">
                <a:moveTo>
                  <a:pt x="0" y="857250"/>
                </a:moveTo>
                <a:lnTo>
                  <a:pt x="0" y="401836"/>
                </a:lnTo>
                <a:cubicBezTo>
                  <a:pt x="0" y="229225"/>
                  <a:pt x="139928" y="89297"/>
                  <a:pt x="312539" y="89297"/>
                </a:cubicBezTo>
                <a:lnTo>
                  <a:pt x="535781" y="89297"/>
                </a:lnTo>
                <a:lnTo>
                  <a:pt x="535781" y="0"/>
                </a:lnTo>
                <a:lnTo>
                  <a:pt x="714375" y="178594"/>
                </a:lnTo>
                <a:lnTo>
                  <a:pt x="535781" y="357188"/>
                </a:lnTo>
                <a:lnTo>
                  <a:pt x="535781" y="267891"/>
                </a:lnTo>
                <a:lnTo>
                  <a:pt x="312539" y="267891"/>
                </a:lnTo>
                <a:cubicBezTo>
                  <a:pt x="238563" y="267891"/>
                  <a:pt x="178594" y="327860"/>
                  <a:pt x="178594" y="401836"/>
                </a:cubicBezTo>
                <a:lnTo>
                  <a:pt x="178594" y="857250"/>
                </a:lnTo>
                <a:lnTo>
                  <a:pt x="0" y="857250"/>
                </a:lnTo>
                <a:close/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5"/>
          <p:cNvSpPr/>
          <p:nvPr/>
        </p:nvSpPr>
        <p:spPr>
          <a:xfrm>
            <a:off x="6048000" y="5065560"/>
            <a:ext cx="2699280" cy="8229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FFFFFF"/>
                </a:solidFill>
                <a:latin typeface="맑은 고딕"/>
                <a:ea typeface="맑은 고딕"/>
              </a:rPr>
              <a:t>representative value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627720" y="4762080"/>
            <a:ext cx="172620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6516360" y="4760640"/>
            <a:ext cx="244656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367560" y="146304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</a:rPr>
              <a:t>Aligns the mask values ​​and applies the median value of the mask to the current value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/>
              <a:t>It retains more details than the average filter.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Maximum Filter(</a:t>
            </a:r>
            <a:r>
              <a:rPr lang="ko-KR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최대값 필터</a:t>
            </a:r>
            <a:r>
              <a:rPr lang="en-US" sz="44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91120" y="127368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Sort the mask values ​​to reflect the largest value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50" name="图片 149"/>
          <p:cNvPicPr/>
          <p:nvPr/>
        </p:nvPicPr>
        <p:blipFill>
          <a:blip r:embed="rId2"/>
          <a:srcRect t="10212" r="3851" b="50708"/>
          <a:stretch/>
        </p:blipFill>
        <p:spPr>
          <a:xfrm>
            <a:off x="3564000" y="2061000"/>
            <a:ext cx="5110200" cy="2142000"/>
          </a:xfrm>
          <a:prstGeom prst="rect">
            <a:avLst/>
          </a:prstGeom>
          <a:ln w="9360"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24720" y="2781360"/>
            <a:ext cx="1294560" cy="1222920"/>
          </a:xfrm>
          <a:prstGeom prst="rect">
            <a:avLst/>
          </a:prstGeom>
          <a:noFill/>
          <a:ln w="2556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图片 151"/>
          <p:cNvPicPr/>
          <p:nvPr/>
        </p:nvPicPr>
        <p:blipFill>
          <a:blip r:embed="rId3"/>
          <a:stretch/>
        </p:blipFill>
        <p:spPr>
          <a:xfrm>
            <a:off x="469080" y="5013000"/>
            <a:ext cx="1927800" cy="1570680"/>
          </a:xfrm>
          <a:prstGeom prst="rect">
            <a:avLst/>
          </a:prstGeom>
          <a:ln w="9360">
            <a:noFill/>
          </a:ln>
        </p:spPr>
      </p:pic>
      <p:pic>
        <p:nvPicPr>
          <p:cNvPr id="153" name="图片 152"/>
          <p:cNvPicPr/>
          <p:nvPr/>
        </p:nvPicPr>
        <p:blipFill>
          <a:blip r:embed="rId4"/>
          <a:stretch/>
        </p:blipFill>
        <p:spPr>
          <a:xfrm>
            <a:off x="2484720" y="5541480"/>
            <a:ext cx="6094080" cy="1042200"/>
          </a:xfrm>
          <a:prstGeom prst="rect">
            <a:avLst/>
          </a:prstGeom>
          <a:ln w="9360">
            <a:noFill/>
          </a:ln>
        </p:spPr>
      </p:pic>
      <p:sp>
        <p:nvSpPr>
          <p:cNvPr id="154" name="CustomShape 4"/>
          <p:cNvSpPr/>
          <p:nvPr/>
        </p:nvSpPr>
        <p:spPr>
          <a:xfrm flipH="1">
            <a:off x="7452000" y="4649400"/>
            <a:ext cx="927720" cy="1070640"/>
          </a:xfrm>
          <a:custGeom>
            <a:avLst/>
            <a:gdLst/>
            <a:ahLst/>
            <a:cxnLst/>
            <a:rect l="l" t="t" r="r" b="b"/>
            <a:pathLst>
              <a:path w="928687" h="1071562">
                <a:moveTo>
                  <a:pt x="0" y="1071562"/>
                </a:moveTo>
                <a:lnTo>
                  <a:pt x="0" y="522386"/>
                </a:lnTo>
                <a:cubicBezTo>
                  <a:pt x="0" y="297992"/>
                  <a:pt x="181907" y="116085"/>
                  <a:pt x="406301" y="116085"/>
                </a:cubicBezTo>
                <a:lnTo>
                  <a:pt x="696515" y="116086"/>
                </a:lnTo>
                <a:lnTo>
                  <a:pt x="696515" y="0"/>
                </a:lnTo>
                <a:lnTo>
                  <a:pt x="928687" y="232172"/>
                </a:lnTo>
                <a:lnTo>
                  <a:pt x="696515" y="464344"/>
                </a:lnTo>
                <a:lnTo>
                  <a:pt x="696515" y="348258"/>
                </a:lnTo>
                <a:lnTo>
                  <a:pt x="406301" y="348258"/>
                </a:lnTo>
                <a:cubicBezTo>
                  <a:pt x="310132" y="348258"/>
                  <a:pt x="232172" y="426218"/>
                  <a:pt x="232172" y="522387"/>
                </a:cubicBezTo>
                <a:lnTo>
                  <a:pt x="232172" y="1071562"/>
                </a:lnTo>
                <a:lnTo>
                  <a:pt x="0" y="1071562"/>
                </a:lnTo>
                <a:close/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5"/>
          <p:cNvSpPr/>
          <p:nvPr/>
        </p:nvSpPr>
        <p:spPr>
          <a:xfrm>
            <a:off x="4932360" y="4773240"/>
            <a:ext cx="2699280" cy="8229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representative value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6422760" y="4335480"/>
            <a:ext cx="244692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3781440" y="4344840"/>
            <a:ext cx="172620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58" name="Table 8"/>
          <p:cNvGraphicFramePr/>
          <p:nvPr/>
        </p:nvGraphicFramePr>
        <p:xfrm>
          <a:off x="324720" y="2421000"/>
          <a:ext cx="3094560" cy="2784960"/>
        </p:xfrm>
        <a:graphic>
          <a:graphicData uri="http://schemas.openxmlformats.org/drawingml/2006/table">
            <a:tbl>
              <a:tblPr/>
              <a:tblGrid>
                <a:gridCol w="44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Minimum Filter(</a:t>
            </a:r>
            <a:r>
              <a:rPr lang="ko-KR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최소값 필터</a:t>
            </a: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96000" y="134172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Sort the mask values ​​to reflect the smallest value.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61" name="图片 160"/>
          <p:cNvPicPr/>
          <p:nvPr/>
        </p:nvPicPr>
        <p:blipFill>
          <a:blip r:embed="rId2"/>
          <a:srcRect t="10212" r="3851" b="50570"/>
          <a:stretch/>
        </p:blipFill>
        <p:spPr>
          <a:xfrm>
            <a:off x="3348360" y="1929240"/>
            <a:ext cx="5591160" cy="2076840"/>
          </a:xfrm>
          <a:prstGeom prst="rect">
            <a:avLst/>
          </a:prstGeom>
          <a:ln w="9360"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186480" y="2383200"/>
            <a:ext cx="1361160" cy="1116720"/>
          </a:xfrm>
          <a:prstGeom prst="rect">
            <a:avLst/>
          </a:prstGeom>
          <a:noFill/>
          <a:ln w="2556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图片 162"/>
          <p:cNvPicPr/>
          <p:nvPr/>
        </p:nvPicPr>
        <p:blipFill>
          <a:blip r:embed="rId3"/>
          <a:stretch/>
        </p:blipFill>
        <p:spPr>
          <a:xfrm>
            <a:off x="396000" y="5229000"/>
            <a:ext cx="1927800" cy="1570680"/>
          </a:xfrm>
          <a:prstGeom prst="rect">
            <a:avLst/>
          </a:prstGeom>
          <a:ln w="9360">
            <a:noFill/>
          </a:ln>
        </p:spPr>
      </p:pic>
      <p:pic>
        <p:nvPicPr>
          <p:cNvPr id="164" name="图片 163"/>
          <p:cNvPicPr/>
          <p:nvPr/>
        </p:nvPicPr>
        <p:blipFill>
          <a:blip r:embed="rId4"/>
          <a:stretch/>
        </p:blipFill>
        <p:spPr>
          <a:xfrm>
            <a:off x="2700720" y="5706720"/>
            <a:ext cx="6094080" cy="1042200"/>
          </a:xfrm>
          <a:prstGeom prst="rect">
            <a:avLst/>
          </a:prstGeom>
          <a:ln w="9360"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2843640" y="4606560"/>
            <a:ext cx="2784960" cy="1070640"/>
          </a:xfrm>
          <a:custGeom>
            <a:avLst/>
            <a:gdLst/>
            <a:ahLst/>
            <a:cxnLst/>
            <a:rect l="l" t="t" r="r" b="b"/>
            <a:pathLst>
              <a:path w="2786062" h="1071563">
                <a:moveTo>
                  <a:pt x="0" y="1071563"/>
                </a:moveTo>
                <a:lnTo>
                  <a:pt x="0" y="602754"/>
                </a:lnTo>
                <a:cubicBezTo>
                  <a:pt x="0" y="343838"/>
                  <a:pt x="209893" y="133945"/>
                  <a:pt x="468809" y="133945"/>
                </a:cubicBezTo>
                <a:lnTo>
                  <a:pt x="2518171" y="133945"/>
                </a:lnTo>
                <a:lnTo>
                  <a:pt x="2518171" y="0"/>
                </a:lnTo>
                <a:lnTo>
                  <a:pt x="2786062" y="267891"/>
                </a:lnTo>
                <a:lnTo>
                  <a:pt x="2518171" y="535782"/>
                </a:lnTo>
                <a:lnTo>
                  <a:pt x="2518171" y="401836"/>
                </a:lnTo>
                <a:lnTo>
                  <a:pt x="468809" y="401836"/>
                </a:lnTo>
                <a:cubicBezTo>
                  <a:pt x="357845" y="401836"/>
                  <a:pt x="267891" y="491790"/>
                  <a:pt x="267891" y="602754"/>
                </a:cubicBezTo>
                <a:lnTo>
                  <a:pt x="267891" y="1071563"/>
                </a:lnTo>
                <a:lnTo>
                  <a:pt x="0" y="1071563"/>
                </a:lnTo>
                <a:close/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>
            <a:off x="5628960" y="4730400"/>
            <a:ext cx="2699280" cy="8229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representative value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3754440" y="4066920"/>
            <a:ext cx="172620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6659280" y="4081320"/>
            <a:ext cx="180396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69" name="Table 8"/>
          <p:cNvGraphicFramePr/>
          <p:nvPr/>
        </p:nvGraphicFramePr>
        <p:xfrm>
          <a:off x="180000" y="1989360"/>
          <a:ext cx="3094560" cy="2784960"/>
        </p:xfrm>
        <a:graphic>
          <a:graphicData uri="http://schemas.openxmlformats.org/drawingml/2006/table">
            <a:tbl>
              <a:tblPr/>
              <a:tblGrid>
                <a:gridCol w="44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Midpoint Filter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69080" y="12387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Align the mask values ​​to reflect the average of the maximum and minimum values.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72" name="图片 171"/>
          <p:cNvPicPr/>
          <p:nvPr/>
        </p:nvPicPr>
        <p:blipFill>
          <a:blip r:embed="rId2"/>
          <a:srcRect t="10212" r="3851" b="49388"/>
          <a:stretch/>
        </p:blipFill>
        <p:spPr>
          <a:xfrm>
            <a:off x="3924360" y="2105280"/>
            <a:ext cx="5162400" cy="1975320"/>
          </a:xfrm>
          <a:prstGeom prst="rect">
            <a:avLst/>
          </a:prstGeom>
          <a:ln w="9360"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288000" y="2276640"/>
            <a:ext cx="1404000" cy="1127880"/>
          </a:xfrm>
          <a:prstGeom prst="rect">
            <a:avLst/>
          </a:prstGeom>
          <a:noFill/>
          <a:ln w="2556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图片 173"/>
          <p:cNvPicPr/>
          <p:nvPr/>
        </p:nvPicPr>
        <p:blipFill>
          <a:blip r:embed="rId3"/>
          <a:stretch/>
        </p:blipFill>
        <p:spPr>
          <a:xfrm>
            <a:off x="556200" y="4941720"/>
            <a:ext cx="1927800" cy="1570680"/>
          </a:xfrm>
          <a:prstGeom prst="rect">
            <a:avLst/>
          </a:prstGeom>
          <a:ln w="9360">
            <a:noFill/>
          </a:ln>
        </p:spPr>
      </p:pic>
      <p:pic>
        <p:nvPicPr>
          <p:cNvPr id="175" name="图片 174"/>
          <p:cNvPicPr/>
          <p:nvPr/>
        </p:nvPicPr>
        <p:blipFill>
          <a:blip r:embed="rId4"/>
          <a:stretch/>
        </p:blipFill>
        <p:spPr>
          <a:xfrm>
            <a:off x="2700720" y="5876640"/>
            <a:ext cx="6094080" cy="1043640"/>
          </a:xfrm>
          <a:prstGeom prst="rect">
            <a:avLst/>
          </a:prstGeom>
          <a:ln w="9360"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6021000" y="4440240"/>
            <a:ext cx="2699280" cy="8229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representative value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4573440" y="4066920"/>
            <a:ext cx="172620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6798960" y="4081320"/>
            <a:ext cx="180396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2843640" y="5262120"/>
            <a:ext cx="4319640" cy="613440"/>
          </a:xfrm>
          <a:custGeom>
            <a:avLst/>
            <a:gdLst/>
            <a:ahLst/>
            <a:cxnLst/>
            <a:rect l="l" t="t" r="r" b="b"/>
            <a:pathLst>
              <a:path w="4321175" h="614362">
                <a:moveTo>
                  <a:pt x="0" y="614362"/>
                </a:moveTo>
                <a:lnTo>
                  <a:pt x="0" y="368089"/>
                </a:lnTo>
                <a:cubicBezTo>
                  <a:pt x="0" y="219644"/>
                  <a:pt x="120338" y="99306"/>
                  <a:pt x="268783" y="99306"/>
                </a:cubicBezTo>
                <a:lnTo>
                  <a:pt x="4167585" y="99305"/>
                </a:lnTo>
                <a:lnTo>
                  <a:pt x="4167585" y="0"/>
                </a:lnTo>
                <a:lnTo>
                  <a:pt x="4321175" y="176101"/>
                </a:lnTo>
                <a:lnTo>
                  <a:pt x="4167585" y="352201"/>
                </a:lnTo>
                <a:lnTo>
                  <a:pt x="4167585" y="252896"/>
                </a:lnTo>
                <a:lnTo>
                  <a:pt x="268783" y="252896"/>
                </a:lnTo>
                <a:cubicBezTo>
                  <a:pt x="205164" y="252896"/>
                  <a:pt x="153590" y="304470"/>
                  <a:pt x="153590" y="368089"/>
                </a:cubicBezTo>
                <a:cubicBezTo>
                  <a:pt x="153590" y="450180"/>
                  <a:pt x="153591" y="532271"/>
                  <a:pt x="153591" y="614362"/>
                </a:cubicBezTo>
                <a:lnTo>
                  <a:pt x="0" y="614362"/>
                </a:lnTo>
                <a:close/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8"/>
          <p:cNvSpPr/>
          <p:nvPr/>
        </p:nvSpPr>
        <p:spPr>
          <a:xfrm>
            <a:off x="7164000" y="5263920"/>
            <a:ext cx="1064160" cy="6120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8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평균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1" name="CustomShape 9"/>
          <p:cNvSpPr/>
          <p:nvPr/>
        </p:nvSpPr>
        <p:spPr>
          <a:xfrm flipH="1">
            <a:off x="8052120" y="5262120"/>
            <a:ext cx="623160" cy="658080"/>
          </a:xfrm>
          <a:custGeom>
            <a:avLst/>
            <a:gdLst/>
            <a:ahLst/>
            <a:cxnLst/>
            <a:rect l="l" t="t" r="r" b="b"/>
            <a:pathLst>
              <a:path w="623887" h="658812">
                <a:moveTo>
                  <a:pt x="0" y="658812"/>
                </a:moveTo>
                <a:lnTo>
                  <a:pt x="0" y="373796"/>
                </a:lnTo>
                <a:cubicBezTo>
                  <a:pt x="0" y="223049"/>
                  <a:pt x="122204" y="100845"/>
                  <a:pt x="272951" y="100845"/>
                </a:cubicBezTo>
                <a:lnTo>
                  <a:pt x="467915" y="100845"/>
                </a:lnTo>
                <a:lnTo>
                  <a:pt x="467915" y="0"/>
                </a:lnTo>
                <a:lnTo>
                  <a:pt x="623887" y="178831"/>
                </a:lnTo>
                <a:lnTo>
                  <a:pt x="467915" y="357662"/>
                </a:lnTo>
                <a:lnTo>
                  <a:pt x="467915" y="256817"/>
                </a:lnTo>
                <a:lnTo>
                  <a:pt x="272951" y="256817"/>
                </a:lnTo>
                <a:cubicBezTo>
                  <a:pt x="208345" y="256817"/>
                  <a:pt x="155972" y="309190"/>
                  <a:pt x="155972" y="373796"/>
                </a:cubicBezTo>
                <a:lnTo>
                  <a:pt x="155972" y="658812"/>
                </a:lnTo>
                <a:lnTo>
                  <a:pt x="0" y="658812"/>
                </a:lnTo>
                <a:close/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82" name="Table 10"/>
          <p:cNvGraphicFramePr/>
          <p:nvPr/>
        </p:nvGraphicFramePr>
        <p:xfrm>
          <a:off x="324720" y="1916280"/>
          <a:ext cx="3094560" cy="2784960"/>
        </p:xfrm>
        <a:graphic>
          <a:graphicData uri="http://schemas.openxmlformats.org/drawingml/2006/table">
            <a:tbl>
              <a:tblPr/>
              <a:tblGrid>
                <a:gridCol w="44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Alpha-trimmed Mean Filter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24720" y="116568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After sorting the masks, the average is calculated excluding the maximum and minimum values ​​and reflected in the current value changes the number of values ​​to be excluded according to the Alpha.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85" name="图片 184"/>
          <p:cNvPicPr/>
          <p:nvPr/>
        </p:nvPicPr>
        <p:blipFill>
          <a:blip r:embed="rId2"/>
          <a:srcRect t="10212" r="3851" b="49388"/>
          <a:stretch/>
        </p:blipFill>
        <p:spPr>
          <a:xfrm>
            <a:off x="3819600" y="2130840"/>
            <a:ext cx="4895640" cy="1873800"/>
          </a:xfrm>
          <a:prstGeom prst="rect">
            <a:avLst/>
          </a:prstGeom>
          <a:ln w="9360"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612000" y="2421000"/>
            <a:ext cx="1367280" cy="1246680"/>
          </a:xfrm>
          <a:prstGeom prst="rect">
            <a:avLst/>
          </a:prstGeom>
          <a:noFill/>
          <a:ln w="25560">
            <a:solidFill>
              <a:srgbClr val="C050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图片 186"/>
          <p:cNvPicPr/>
          <p:nvPr/>
        </p:nvPicPr>
        <p:blipFill>
          <a:blip r:embed="rId3"/>
          <a:stretch/>
        </p:blipFill>
        <p:spPr>
          <a:xfrm>
            <a:off x="685080" y="5229000"/>
            <a:ext cx="1927800" cy="1570680"/>
          </a:xfrm>
          <a:prstGeom prst="rect">
            <a:avLst/>
          </a:prstGeom>
          <a:ln w="9360">
            <a:noFill/>
          </a:ln>
        </p:spPr>
      </p:pic>
      <p:pic>
        <p:nvPicPr>
          <p:cNvPr id="188" name="图片 187"/>
          <p:cNvPicPr/>
          <p:nvPr/>
        </p:nvPicPr>
        <p:blipFill>
          <a:blip r:embed="rId4"/>
          <a:stretch/>
        </p:blipFill>
        <p:spPr>
          <a:xfrm>
            <a:off x="2700720" y="5849640"/>
            <a:ext cx="6094080" cy="104220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3819600" y="5298840"/>
            <a:ext cx="3856320" cy="570600"/>
          </a:xfrm>
          <a:prstGeom prst="upArrow">
            <a:avLst>
              <a:gd name="adj1" fmla="val 49218"/>
              <a:gd name="adj2" fmla="val 50000"/>
            </a:avLst>
          </a:prstGeom>
          <a:solidFill>
            <a:srgbClr val="FF0000">
              <a:alpha val="60000"/>
            </a:srgbClr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평   균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0" name="图片 189"/>
          <p:cNvPicPr/>
          <p:nvPr/>
        </p:nvPicPr>
        <p:blipFill>
          <a:blip r:embed="rId5"/>
          <a:stretch/>
        </p:blipFill>
        <p:spPr>
          <a:xfrm>
            <a:off x="7278120" y="4681440"/>
            <a:ext cx="1735560" cy="523080"/>
          </a:xfrm>
          <a:prstGeom prst="rect">
            <a:avLst/>
          </a:prstGeom>
          <a:ln w="9360">
            <a:noFill/>
          </a:ln>
        </p:spPr>
      </p:pic>
      <p:sp>
        <p:nvSpPr>
          <p:cNvPr id="191" name="CustomShape 5"/>
          <p:cNvSpPr/>
          <p:nvPr/>
        </p:nvSpPr>
        <p:spPr>
          <a:xfrm>
            <a:off x="6727320" y="4076640"/>
            <a:ext cx="180396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Processing image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4140360" y="4078080"/>
            <a:ext cx="1726200" cy="307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4397400" y="4544640"/>
            <a:ext cx="2699280" cy="82296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85D8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representative value 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194" name="Table 8"/>
          <p:cNvGraphicFramePr/>
          <p:nvPr/>
        </p:nvGraphicFramePr>
        <p:xfrm>
          <a:off x="612000" y="2075040"/>
          <a:ext cx="3096360" cy="2784960"/>
        </p:xfrm>
        <a:graphic>
          <a:graphicData uri="http://schemas.openxmlformats.org/drawingml/2006/table">
            <a:tbl>
              <a:tblPr/>
              <a:tblGrid>
                <a:gridCol w="44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Applying various padding methods</a:t>
            </a:r>
            <a:endParaRPr lang="en-US" sz="20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Implement all filters</a:t>
            </a:r>
            <a:endParaRPr lang="en-US" sz="20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Use Average, Median, Maximum, Minimum, Midpoint, Alpha-trimmed Mean filter on images with real noise.</a:t>
            </a:r>
            <a:endParaRPr lang="en-US" sz="20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Apply by varying the size of the mask</a:t>
            </a:r>
            <a:endParaRPr lang="en-US" sz="20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Create your own mask and compare the expected output image when ap plied and the result after actual application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629640" y="43056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DejaVu Sans"/>
              </a:rPr>
              <a:t>H/W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Edge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57920" y="1700640"/>
            <a:ext cx="7713000" cy="338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0000"/>
                </a:solidFill>
                <a:latin typeface="Nimbus Roman"/>
                <a:ea typeface="맑은 고딕"/>
              </a:rPr>
              <a:t>Gradient : the change of intensity</a:t>
            </a: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99" name="图片 198"/>
          <p:cNvPicPr/>
          <p:nvPr/>
        </p:nvPicPr>
        <p:blipFill>
          <a:blip r:embed="rId2"/>
          <a:stretch/>
        </p:blipFill>
        <p:spPr>
          <a:xfrm>
            <a:off x="1091160" y="2853000"/>
            <a:ext cx="6864120" cy="2806920"/>
          </a:xfrm>
          <a:prstGeom prst="rect">
            <a:avLst/>
          </a:prstGeom>
          <a:ln w="9360"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816560" y="5660640"/>
            <a:ext cx="100728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Gradient 100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538800" y="5648040"/>
            <a:ext cx="100728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Gradient 50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4643280" y="5625720"/>
            <a:ext cx="100728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Gradient 50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E</a:t>
            </a: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SimSun"/>
              </a:rPr>
              <a:t>dge detection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4" name="图片 203"/>
          <p:cNvPicPr/>
          <p:nvPr/>
        </p:nvPicPr>
        <p:blipFill>
          <a:blip r:embed="rId2"/>
          <a:stretch/>
        </p:blipFill>
        <p:spPr>
          <a:xfrm>
            <a:off x="457920" y="1700640"/>
            <a:ext cx="7714800" cy="4754520"/>
          </a:xfrm>
          <a:prstGeom prst="rect">
            <a:avLst/>
          </a:prstGeom>
          <a:ln w="9360">
            <a:noFill/>
          </a:ln>
        </p:spPr>
      </p:pic>
      <p:pic>
        <p:nvPicPr>
          <p:cNvPr id="205" name="图片 204"/>
          <p:cNvPicPr/>
          <p:nvPr/>
        </p:nvPicPr>
        <p:blipFill>
          <a:blip r:embed="rId3"/>
          <a:stretch/>
        </p:blipFill>
        <p:spPr>
          <a:xfrm>
            <a:off x="6811920" y="1080720"/>
            <a:ext cx="1791360" cy="2553120"/>
          </a:xfrm>
          <a:prstGeom prst="rect">
            <a:avLst/>
          </a:prstGeom>
          <a:ln w="9360">
            <a:noFill/>
          </a:ln>
        </p:spPr>
      </p:pic>
      <p:pic>
        <p:nvPicPr>
          <p:cNvPr id="206" name="图片 205"/>
          <p:cNvPicPr/>
          <p:nvPr/>
        </p:nvPicPr>
        <p:blipFill>
          <a:blip r:embed="rId4"/>
          <a:stretch/>
        </p:blipFill>
        <p:spPr>
          <a:xfrm>
            <a:off x="2449800" y="5444640"/>
            <a:ext cx="1870560" cy="283320"/>
          </a:xfrm>
          <a:prstGeom prst="rect">
            <a:avLst/>
          </a:prstGeom>
          <a:ln w="9360">
            <a:noFill/>
          </a:ln>
        </p:spPr>
      </p:pic>
      <p:pic>
        <p:nvPicPr>
          <p:cNvPr id="207" name="图片 206"/>
          <p:cNvPicPr/>
          <p:nvPr/>
        </p:nvPicPr>
        <p:blipFill>
          <a:blip r:embed="rId5"/>
          <a:stretch/>
        </p:blipFill>
        <p:spPr>
          <a:xfrm>
            <a:off x="3491280" y="3723480"/>
            <a:ext cx="2603880" cy="969120"/>
          </a:xfrm>
          <a:prstGeom prst="rect">
            <a:avLst/>
          </a:prstGeom>
          <a:ln w="9360"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5984640" y="1349640"/>
            <a:ext cx="61020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5736960" y="1420920"/>
            <a:ext cx="935640" cy="253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Edge image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735160" y="2112480"/>
            <a:ext cx="108648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Signal of edge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5445360" y="2582640"/>
            <a:ext cx="135792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1</a:t>
            </a:r>
            <a:r>
              <a:rPr lang="en-US" sz="1000" b="0" strike="noStrike" spc="-1" baseline="30000">
                <a:solidFill>
                  <a:srgbClr val="000000"/>
                </a:solidFill>
                <a:latin typeface="맑은 고딕"/>
                <a:ea typeface="굴림"/>
              </a:rPr>
              <a:t>st</a:t>
            </a: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 order differential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5430960" y="3183120"/>
            <a:ext cx="174060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2</a:t>
            </a:r>
            <a:r>
              <a:rPr lang="en-US" sz="1000" b="0" strike="noStrike" spc="-1" baseline="30000">
                <a:solidFill>
                  <a:srgbClr val="000000"/>
                </a:solidFill>
                <a:latin typeface="맑은 고딕"/>
                <a:ea typeface="굴림"/>
              </a:rPr>
              <a:t>nd</a:t>
            </a: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굴림"/>
              </a:rPr>
              <a:t>  order differential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13" name="图片 212"/>
          <p:cNvPicPr/>
          <p:nvPr/>
        </p:nvPicPr>
        <p:blipFill>
          <a:blip r:embed="rId6"/>
          <a:stretch/>
        </p:blipFill>
        <p:spPr>
          <a:xfrm>
            <a:off x="1257840" y="3709800"/>
            <a:ext cx="2070720" cy="101340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794520" y="4722480"/>
            <a:ext cx="7227000" cy="1652040"/>
          </a:xfrm>
          <a:prstGeom prst="rect">
            <a:avLst/>
          </a:prstGeom>
          <a:solidFill>
            <a:srgbClr val="FFFFFF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Filtering System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98" name="图片 97"/>
          <p:cNvPicPr/>
          <p:nvPr/>
        </p:nvPicPr>
        <p:blipFill>
          <a:blip r:embed="rId2"/>
          <a:stretch/>
        </p:blipFill>
        <p:spPr>
          <a:xfrm>
            <a:off x="685080" y="1982880"/>
            <a:ext cx="2662560" cy="1811880"/>
          </a:xfrm>
          <a:prstGeom prst="rect">
            <a:avLst/>
          </a:prstGeom>
          <a:ln w="9360"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3564000" y="2010240"/>
            <a:ext cx="4462560" cy="707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Nimbus Roman"/>
                <a:ea typeface="굴림"/>
              </a:rPr>
              <a:t>It creates Output according to Input.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Nimbus Roman"/>
                <a:ea typeface="굴림"/>
              </a:rPr>
              <a:t>System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3566160" y="2926080"/>
            <a:ext cx="4319640" cy="707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Nimbus Roman"/>
                <a:ea typeface="굴림"/>
              </a:rPr>
              <a:t>From an image perspective, Filter is a tool for processing images</a:t>
            </a: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굴림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116720" y="4581360"/>
            <a:ext cx="6478200" cy="645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굴림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Nimbus Roman"/>
                <a:ea typeface="굴림"/>
              </a:rPr>
              <a:t>Image Filter is an area unit filter (two dimensions) that reflects the values of the surrounding pixels.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Normalize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920" y="134172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Used to set a range of values</a:t>
            </a: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sz="1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Intensity value is  0~255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Line 3"/>
          <p:cNvSpPr/>
          <p:nvPr/>
        </p:nvSpPr>
        <p:spPr>
          <a:xfrm>
            <a:off x="1033920" y="3282840"/>
            <a:ext cx="2990160" cy="0"/>
          </a:xfrm>
          <a:prstGeom prst="line">
            <a:avLst/>
          </a:prstGeom>
          <a:ln w="19080">
            <a:solidFill>
              <a:srgbClr val="00000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4"/>
          <p:cNvSpPr/>
          <p:nvPr/>
        </p:nvSpPr>
        <p:spPr>
          <a:xfrm>
            <a:off x="4035240" y="3178080"/>
            <a:ext cx="0" cy="21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Line 5"/>
          <p:cNvSpPr/>
          <p:nvPr/>
        </p:nvSpPr>
        <p:spPr>
          <a:xfrm>
            <a:off x="2987640" y="3179520"/>
            <a:ext cx="0" cy="21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Line 6"/>
          <p:cNvSpPr/>
          <p:nvPr/>
        </p:nvSpPr>
        <p:spPr>
          <a:xfrm>
            <a:off x="1043280" y="3174840"/>
            <a:ext cx="0" cy="21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3881520" y="3325680"/>
            <a:ext cx="310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848520" y="3325680"/>
            <a:ext cx="4057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-7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2830680" y="3332160"/>
            <a:ext cx="310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612000" y="2805120"/>
            <a:ext cx="4849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Ex)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5" name="图片 224"/>
          <p:cNvPicPr/>
          <p:nvPr/>
        </p:nvPicPr>
        <p:blipFill>
          <a:blip r:embed="rId2"/>
          <a:stretch/>
        </p:blipFill>
        <p:spPr>
          <a:xfrm>
            <a:off x="5072040" y="3114720"/>
            <a:ext cx="2814840" cy="505440"/>
          </a:xfrm>
          <a:prstGeom prst="rect">
            <a:avLst/>
          </a:prstGeom>
          <a:ln w="9360">
            <a:noFill/>
          </a:ln>
        </p:spPr>
      </p:pic>
      <p:sp>
        <p:nvSpPr>
          <p:cNvPr id="226" name="Line 11"/>
          <p:cNvSpPr/>
          <p:nvPr/>
        </p:nvSpPr>
        <p:spPr>
          <a:xfrm>
            <a:off x="1013400" y="4411440"/>
            <a:ext cx="2990160" cy="0"/>
          </a:xfrm>
          <a:prstGeom prst="line">
            <a:avLst/>
          </a:prstGeom>
          <a:ln w="19080">
            <a:solidFill>
              <a:srgbClr val="00000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Line 12"/>
          <p:cNvSpPr/>
          <p:nvPr/>
        </p:nvSpPr>
        <p:spPr>
          <a:xfrm>
            <a:off x="4014720" y="4306680"/>
            <a:ext cx="0" cy="2174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Line 13"/>
          <p:cNvSpPr/>
          <p:nvPr/>
        </p:nvSpPr>
        <p:spPr>
          <a:xfrm>
            <a:off x="2967120" y="4308120"/>
            <a:ext cx="0" cy="21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14"/>
          <p:cNvSpPr/>
          <p:nvPr/>
        </p:nvSpPr>
        <p:spPr>
          <a:xfrm>
            <a:off x="1022760" y="4303440"/>
            <a:ext cx="0" cy="2156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15"/>
          <p:cNvSpPr/>
          <p:nvPr/>
        </p:nvSpPr>
        <p:spPr>
          <a:xfrm>
            <a:off x="3861000" y="4454280"/>
            <a:ext cx="56448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255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1" name="CustomShape 16"/>
          <p:cNvSpPr/>
          <p:nvPr/>
        </p:nvSpPr>
        <p:spPr>
          <a:xfrm>
            <a:off x="827640" y="4454280"/>
            <a:ext cx="310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2" name="CustomShape 17"/>
          <p:cNvSpPr/>
          <p:nvPr/>
        </p:nvSpPr>
        <p:spPr>
          <a:xfrm>
            <a:off x="2810160" y="4460760"/>
            <a:ext cx="28980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33" name="图片 232"/>
          <p:cNvPicPr/>
          <p:nvPr/>
        </p:nvPicPr>
        <p:blipFill>
          <a:blip r:embed="rId3"/>
          <a:stretch/>
        </p:blipFill>
        <p:spPr>
          <a:xfrm>
            <a:off x="5632200" y="4327560"/>
            <a:ext cx="1821240" cy="548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Edge Detection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Sobel 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Prewitt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Roberts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Laplacian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Highboost-spatial 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LoG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DoG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Orientation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Sobel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37" name="图片 236"/>
          <p:cNvPicPr/>
          <p:nvPr/>
        </p:nvPicPr>
        <p:blipFill>
          <a:blip r:embed="rId2"/>
          <a:stretch/>
        </p:blipFill>
        <p:spPr>
          <a:xfrm>
            <a:off x="683280" y="1413360"/>
            <a:ext cx="2088000" cy="1566000"/>
          </a:xfrm>
          <a:prstGeom prst="rect">
            <a:avLst/>
          </a:prstGeom>
          <a:ln w="9360">
            <a:noFill/>
          </a:ln>
        </p:spPr>
      </p:pic>
      <p:grpSp>
        <p:nvGrpSpPr>
          <p:cNvPr id="238" name="Group 2"/>
          <p:cNvGrpSpPr/>
          <p:nvPr/>
        </p:nvGrpSpPr>
        <p:grpSpPr>
          <a:xfrm>
            <a:off x="5579640" y="3906720"/>
            <a:ext cx="1295280" cy="1188720"/>
            <a:chOff x="5579640" y="3906720"/>
            <a:chExt cx="1295280" cy="1188720"/>
          </a:xfrm>
        </p:grpSpPr>
        <p:sp>
          <p:nvSpPr>
            <p:cNvPr id="239" name="CustomShape 3"/>
            <p:cNvSpPr/>
            <p:nvPr/>
          </p:nvSpPr>
          <p:spPr>
            <a:xfrm>
              <a:off x="5580000" y="3906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0" name="CustomShape 4"/>
            <p:cNvSpPr/>
            <p:nvPr/>
          </p:nvSpPr>
          <p:spPr>
            <a:xfrm>
              <a:off x="6011640" y="3906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1" name="CustomShape 5"/>
            <p:cNvSpPr/>
            <p:nvPr/>
          </p:nvSpPr>
          <p:spPr>
            <a:xfrm>
              <a:off x="6443280" y="3906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2" name="CustomShape 6"/>
            <p:cNvSpPr/>
            <p:nvPr/>
          </p:nvSpPr>
          <p:spPr>
            <a:xfrm>
              <a:off x="5580000" y="43034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6011640" y="43034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6443280" y="43034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5580000" y="4698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011640" y="4698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7" name="CustomShape 11"/>
            <p:cNvSpPr/>
            <p:nvPr/>
          </p:nvSpPr>
          <p:spPr>
            <a:xfrm>
              <a:off x="6443280" y="46987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8" name="Line 12"/>
            <p:cNvSpPr/>
            <p:nvPr/>
          </p:nvSpPr>
          <p:spPr>
            <a:xfrm>
              <a:off x="6011280" y="39067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13"/>
            <p:cNvSpPr/>
            <p:nvPr/>
          </p:nvSpPr>
          <p:spPr>
            <a:xfrm>
              <a:off x="6443280" y="39067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14"/>
            <p:cNvSpPr/>
            <p:nvPr/>
          </p:nvSpPr>
          <p:spPr>
            <a:xfrm>
              <a:off x="5579640" y="430344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15"/>
            <p:cNvSpPr/>
            <p:nvPr/>
          </p:nvSpPr>
          <p:spPr>
            <a:xfrm>
              <a:off x="5579640" y="469872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16"/>
            <p:cNvSpPr/>
            <p:nvPr/>
          </p:nvSpPr>
          <p:spPr>
            <a:xfrm>
              <a:off x="5579640" y="39067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17"/>
            <p:cNvSpPr/>
            <p:nvPr/>
          </p:nvSpPr>
          <p:spPr>
            <a:xfrm>
              <a:off x="6874920" y="39067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18"/>
            <p:cNvSpPr/>
            <p:nvPr/>
          </p:nvSpPr>
          <p:spPr>
            <a:xfrm>
              <a:off x="5579640" y="390672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19"/>
            <p:cNvSpPr/>
            <p:nvPr/>
          </p:nvSpPr>
          <p:spPr>
            <a:xfrm>
              <a:off x="5579640" y="509544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6" name="Line 20"/>
          <p:cNvSpPr/>
          <p:nvPr/>
        </p:nvSpPr>
        <p:spPr>
          <a:xfrm>
            <a:off x="6227280" y="3763800"/>
            <a:ext cx="0" cy="151092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1"/>
          <p:cNvSpPr/>
          <p:nvPr/>
        </p:nvSpPr>
        <p:spPr>
          <a:xfrm>
            <a:off x="1197720" y="3141720"/>
            <a:ext cx="104364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Original image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58" name="CustomShape 22"/>
          <p:cNvSpPr/>
          <p:nvPr/>
        </p:nvSpPr>
        <p:spPr>
          <a:xfrm>
            <a:off x="3189600" y="3141720"/>
            <a:ext cx="172620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x+y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59" name="CustomShape 23"/>
          <p:cNvSpPr/>
          <p:nvPr/>
        </p:nvSpPr>
        <p:spPr>
          <a:xfrm>
            <a:off x="856440" y="5519520"/>
            <a:ext cx="172620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X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60" name="CustomShape 24"/>
          <p:cNvSpPr/>
          <p:nvPr/>
        </p:nvSpPr>
        <p:spPr>
          <a:xfrm>
            <a:off x="3375360" y="5516280"/>
            <a:ext cx="172764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y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61" name="CustomShape 25"/>
          <p:cNvSpPr/>
          <p:nvPr/>
        </p:nvSpPr>
        <p:spPr>
          <a:xfrm>
            <a:off x="5599080" y="5262120"/>
            <a:ext cx="1492920" cy="253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굴림"/>
              </a:rPr>
              <a:t>x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axis Sobel mask</a:t>
            </a:r>
            <a:endParaRPr lang="en-US" sz="1000" b="0" strike="noStrike" spc="-1">
              <a:latin typeface="Arial"/>
            </a:endParaRPr>
          </a:p>
        </p:txBody>
      </p:sp>
      <p:grpSp>
        <p:nvGrpSpPr>
          <p:cNvPr id="262" name="Group 26"/>
          <p:cNvGrpSpPr/>
          <p:nvPr/>
        </p:nvGrpSpPr>
        <p:grpSpPr>
          <a:xfrm>
            <a:off x="7234920" y="3892320"/>
            <a:ext cx="1297080" cy="1188720"/>
            <a:chOff x="7234920" y="3892320"/>
            <a:chExt cx="1297080" cy="1188720"/>
          </a:xfrm>
        </p:grpSpPr>
        <p:sp>
          <p:nvSpPr>
            <p:cNvPr id="263" name="CustomShape 27"/>
            <p:cNvSpPr/>
            <p:nvPr/>
          </p:nvSpPr>
          <p:spPr>
            <a:xfrm>
              <a:off x="7235280" y="3892320"/>
              <a:ext cx="4327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4" name="CustomShape 28"/>
            <p:cNvSpPr/>
            <p:nvPr/>
          </p:nvSpPr>
          <p:spPr>
            <a:xfrm>
              <a:off x="7668720" y="38923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9"/>
            <p:cNvSpPr/>
            <p:nvPr/>
          </p:nvSpPr>
          <p:spPr>
            <a:xfrm>
              <a:off x="8100360" y="38923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30"/>
            <p:cNvSpPr/>
            <p:nvPr/>
          </p:nvSpPr>
          <p:spPr>
            <a:xfrm>
              <a:off x="7235280" y="428940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31"/>
            <p:cNvSpPr/>
            <p:nvPr/>
          </p:nvSpPr>
          <p:spPr>
            <a:xfrm>
              <a:off x="7668720" y="42894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32"/>
            <p:cNvSpPr/>
            <p:nvPr/>
          </p:nvSpPr>
          <p:spPr>
            <a:xfrm>
              <a:off x="8100360" y="42894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9" name="CustomShape 33"/>
            <p:cNvSpPr/>
            <p:nvPr/>
          </p:nvSpPr>
          <p:spPr>
            <a:xfrm>
              <a:off x="7235280" y="4684680"/>
              <a:ext cx="4327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0" name="CustomShape 34"/>
            <p:cNvSpPr/>
            <p:nvPr/>
          </p:nvSpPr>
          <p:spPr>
            <a:xfrm>
              <a:off x="7668720" y="46846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1" name="CustomShape 35"/>
            <p:cNvSpPr/>
            <p:nvPr/>
          </p:nvSpPr>
          <p:spPr>
            <a:xfrm>
              <a:off x="8100360" y="46846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Line 36"/>
            <p:cNvSpPr/>
            <p:nvPr/>
          </p:nvSpPr>
          <p:spPr>
            <a:xfrm>
              <a:off x="7668360" y="38923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37"/>
            <p:cNvSpPr/>
            <p:nvPr/>
          </p:nvSpPr>
          <p:spPr>
            <a:xfrm>
              <a:off x="8100000" y="38923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38"/>
            <p:cNvSpPr/>
            <p:nvPr/>
          </p:nvSpPr>
          <p:spPr>
            <a:xfrm>
              <a:off x="7234920" y="428904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39"/>
            <p:cNvSpPr/>
            <p:nvPr/>
          </p:nvSpPr>
          <p:spPr>
            <a:xfrm>
              <a:off x="7234920" y="46843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40"/>
            <p:cNvSpPr/>
            <p:nvPr/>
          </p:nvSpPr>
          <p:spPr>
            <a:xfrm>
              <a:off x="7234920" y="38923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41"/>
            <p:cNvSpPr/>
            <p:nvPr/>
          </p:nvSpPr>
          <p:spPr>
            <a:xfrm>
              <a:off x="8532000" y="389232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42"/>
            <p:cNvSpPr/>
            <p:nvPr/>
          </p:nvSpPr>
          <p:spPr>
            <a:xfrm>
              <a:off x="7234920" y="38923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43"/>
            <p:cNvSpPr/>
            <p:nvPr/>
          </p:nvSpPr>
          <p:spPr>
            <a:xfrm>
              <a:off x="7234920" y="508104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0" name="Line 44"/>
          <p:cNvSpPr/>
          <p:nvPr/>
        </p:nvSpPr>
        <p:spPr>
          <a:xfrm>
            <a:off x="7092360" y="4487400"/>
            <a:ext cx="1655280" cy="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45"/>
          <p:cNvSpPr/>
          <p:nvPr/>
        </p:nvSpPr>
        <p:spPr>
          <a:xfrm>
            <a:off x="7290720" y="5254200"/>
            <a:ext cx="1456200" cy="253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굴림"/>
              </a:rPr>
              <a:t>y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axis Sobel mask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2" name="CustomShape 46"/>
          <p:cNvSpPr/>
          <p:nvPr/>
        </p:nvSpPr>
        <p:spPr>
          <a:xfrm>
            <a:off x="5617800" y="3265560"/>
            <a:ext cx="2948400" cy="367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Nimbus Roman"/>
                <a:ea typeface="굴림"/>
              </a:rPr>
              <a:t>Sensitive to diagonal direction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3" name="图片 282"/>
          <p:cNvPicPr/>
          <p:nvPr/>
        </p:nvPicPr>
        <p:blipFill>
          <a:blip r:embed="rId3"/>
          <a:stretch/>
        </p:blipFill>
        <p:spPr>
          <a:xfrm>
            <a:off x="6855840" y="2003760"/>
            <a:ext cx="1932480" cy="776880"/>
          </a:xfrm>
          <a:prstGeom prst="rect">
            <a:avLst/>
          </a:prstGeom>
          <a:ln w="9360">
            <a:noFill/>
          </a:ln>
        </p:spPr>
      </p:pic>
      <p:sp>
        <p:nvSpPr>
          <p:cNvPr id="284" name="CustomShape 47"/>
          <p:cNvSpPr/>
          <p:nvPr/>
        </p:nvSpPr>
        <p:spPr>
          <a:xfrm>
            <a:off x="5711760" y="2027520"/>
            <a:ext cx="116424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SimSun"/>
              </a:rPr>
              <a:t>x+y axis 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5" name="图片 284"/>
          <p:cNvPicPr/>
          <p:nvPr/>
        </p:nvPicPr>
        <p:blipFill>
          <a:blip r:embed="rId4"/>
          <a:stretch/>
        </p:blipFill>
        <p:spPr>
          <a:xfrm>
            <a:off x="3203640" y="1413360"/>
            <a:ext cx="2014920" cy="1512000"/>
          </a:xfrm>
          <a:prstGeom prst="rect">
            <a:avLst/>
          </a:prstGeom>
          <a:ln w="9360">
            <a:noFill/>
          </a:ln>
        </p:spPr>
      </p:pic>
      <p:pic>
        <p:nvPicPr>
          <p:cNvPr id="286" name="图片 285"/>
          <p:cNvPicPr/>
          <p:nvPr/>
        </p:nvPicPr>
        <p:blipFill>
          <a:blip r:embed="rId5"/>
          <a:stretch/>
        </p:blipFill>
        <p:spPr>
          <a:xfrm>
            <a:off x="685080" y="3732120"/>
            <a:ext cx="2086560" cy="1512000"/>
          </a:xfrm>
          <a:prstGeom prst="rect">
            <a:avLst/>
          </a:prstGeom>
          <a:ln w="9360">
            <a:noFill/>
          </a:ln>
        </p:spPr>
      </p:pic>
      <p:pic>
        <p:nvPicPr>
          <p:cNvPr id="287" name="图片 286"/>
          <p:cNvPicPr/>
          <p:nvPr/>
        </p:nvPicPr>
        <p:blipFill>
          <a:blip r:embed="rId6"/>
          <a:stretch/>
        </p:blipFill>
        <p:spPr>
          <a:xfrm>
            <a:off x="3203640" y="3732120"/>
            <a:ext cx="2014920" cy="1512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Prewitt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Same as Sobel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90" name="图片 289"/>
          <p:cNvPicPr/>
          <p:nvPr/>
        </p:nvPicPr>
        <p:blipFill>
          <a:blip r:embed="rId2"/>
          <a:stretch/>
        </p:blipFill>
        <p:spPr>
          <a:xfrm>
            <a:off x="756360" y="2502000"/>
            <a:ext cx="2014920" cy="1512000"/>
          </a:xfrm>
          <a:prstGeom prst="rect">
            <a:avLst/>
          </a:prstGeom>
          <a:ln w="9360">
            <a:noFill/>
          </a:ln>
        </p:spPr>
      </p:pic>
      <p:grpSp>
        <p:nvGrpSpPr>
          <p:cNvPr id="291" name="Group 3"/>
          <p:cNvGrpSpPr/>
          <p:nvPr/>
        </p:nvGrpSpPr>
        <p:grpSpPr>
          <a:xfrm>
            <a:off x="5651280" y="3725640"/>
            <a:ext cx="1296720" cy="1187280"/>
            <a:chOff x="5651280" y="3725640"/>
            <a:chExt cx="1296720" cy="1187280"/>
          </a:xfrm>
        </p:grpSpPr>
        <p:sp>
          <p:nvSpPr>
            <p:cNvPr id="292" name="CustomShape 4"/>
            <p:cNvSpPr/>
            <p:nvPr/>
          </p:nvSpPr>
          <p:spPr>
            <a:xfrm>
              <a:off x="5651280" y="3726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5"/>
            <p:cNvSpPr/>
            <p:nvPr/>
          </p:nvSpPr>
          <p:spPr>
            <a:xfrm>
              <a:off x="6082920" y="372600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6"/>
            <p:cNvSpPr/>
            <p:nvPr/>
          </p:nvSpPr>
          <p:spPr>
            <a:xfrm>
              <a:off x="6516360" y="3726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7"/>
            <p:cNvSpPr/>
            <p:nvPr/>
          </p:nvSpPr>
          <p:spPr>
            <a:xfrm>
              <a:off x="5651280" y="41209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8"/>
            <p:cNvSpPr/>
            <p:nvPr/>
          </p:nvSpPr>
          <p:spPr>
            <a:xfrm>
              <a:off x="6082920" y="4120920"/>
              <a:ext cx="4327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9"/>
            <p:cNvSpPr/>
            <p:nvPr/>
          </p:nvSpPr>
          <p:spPr>
            <a:xfrm>
              <a:off x="6516360" y="41209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8" name="CustomShape 10"/>
            <p:cNvSpPr/>
            <p:nvPr/>
          </p:nvSpPr>
          <p:spPr>
            <a:xfrm>
              <a:off x="5651280" y="4518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9" name="CustomShape 11"/>
            <p:cNvSpPr/>
            <p:nvPr/>
          </p:nvSpPr>
          <p:spPr>
            <a:xfrm>
              <a:off x="6082920" y="451800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00" name="CustomShape 12"/>
            <p:cNvSpPr/>
            <p:nvPr/>
          </p:nvSpPr>
          <p:spPr>
            <a:xfrm>
              <a:off x="6516360" y="4518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01" name="Line 13"/>
            <p:cNvSpPr/>
            <p:nvPr/>
          </p:nvSpPr>
          <p:spPr>
            <a:xfrm>
              <a:off x="6082920" y="3725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Line 14"/>
            <p:cNvSpPr/>
            <p:nvPr/>
          </p:nvSpPr>
          <p:spPr>
            <a:xfrm>
              <a:off x="6516000" y="3725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Line 15"/>
            <p:cNvSpPr/>
            <p:nvPr/>
          </p:nvSpPr>
          <p:spPr>
            <a:xfrm>
              <a:off x="5651280" y="41209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Line 16"/>
            <p:cNvSpPr/>
            <p:nvPr/>
          </p:nvSpPr>
          <p:spPr>
            <a:xfrm>
              <a:off x="5651280" y="451764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Line 17"/>
            <p:cNvSpPr/>
            <p:nvPr/>
          </p:nvSpPr>
          <p:spPr>
            <a:xfrm>
              <a:off x="5651280" y="3725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Line 18"/>
            <p:cNvSpPr/>
            <p:nvPr/>
          </p:nvSpPr>
          <p:spPr>
            <a:xfrm>
              <a:off x="6948000" y="3725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Line 19"/>
            <p:cNvSpPr/>
            <p:nvPr/>
          </p:nvSpPr>
          <p:spPr>
            <a:xfrm>
              <a:off x="5651280" y="372564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Line 20"/>
            <p:cNvSpPr/>
            <p:nvPr/>
          </p:nvSpPr>
          <p:spPr>
            <a:xfrm>
              <a:off x="5651280" y="49129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9" name="Group 21"/>
          <p:cNvGrpSpPr/>
          <p:nvPr/>
        </p:nvGrpSpPr>
        <p:grpSpPr>
          <a:xfrm>
            <a:off x="7163640" y="3716280"/>
            <a:ext cx="1295280" cy="1188720"/>
            <a:chOff x="7163640" y="3716280"/>
            <a:chExt cx="1295280" cy="1188720"/>
          </a:xfrm>
        </p:grpSpPr>
        <p:sp>
          <p:nvSpPr>
            <p:cNvPr id="310" name="CustomShape 22"/>
            <p:cNvSpPr/>
            <p:nvPr/>
          </p:nvSpPr>
          <p:spPr>
            <a:xfrm>
              <a:off x="7164000" y="3716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CustomShape 23"/>
            <p:cNvSpPr/>
            <p:nvPr/>
          </p:nvSpPr>
          <p:spPr>
            <a:xfrm>
              <a:off x="7595640" y="3716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2" name="CustomShape 24"/>
            <p:cNvSpPr/>
            <p:nvPr/>
          </p:nvSpPr>
          <p:spPr>
            <a:xfrm>
              <a:off x="8027280" y="3716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3" name="CustomShape 25"/>
            <p:cNvSpPr/>
            <p:nvPr/>
          </p:nvSpPr>
          <p:spPr>
            <a:xfrm>
              <a:off x="7164000" y="4113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4" name="CustomShape 26"/>
            <p:cNvSpPr/>
            <p:nvPr/>
          </p:nvSpPr>
          <p:spPr>
            <a:xfrm>
              <a:off x="7595640" y="4113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5" name="CustomShape 27"/>
            <p:cNvSpPr/>
            <p:nvPr/>
          </p:nvSpPr>
          <p:spPr>
            <a:xfrm>
              <a:off x="8027280" y="4113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6" name="CustomShape 28"/>
            <p:cNvSpPr/>
            <p:nvPr/>
          </p:nvSpPr>
          <p:spPr>
            <a:xfrm>
              <a:off x="7164000" y="4508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7" name="CustomShape 29"/>
            <p:cNvSpPr/>
            <p:nvPr/>
          </p:nvSpPr>
          <p:spPr>
            <a:xfrm>
              <a:off x="7595640" y="4508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8" name="CustomShape 30"/>
            <p:cNvSpPr/>
            <p:nvPr/>
          </p:nvSpPr>
          <p:spPr>
            <a:xfrm>
              <a:off x="8027280" y="450828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9" name="Line 31"/>
            <p:cNvSpPr/>
            <p:nvPr/>
          </p:nvSpPr>
          <p:spPr>
            <a:xfrm>
              <a:off x="7595280" y="371628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Line 32"/>
            <p:cNvSpPr/>
            <p:nvPr/>
          </p:nvSpPr>
          <p:spPr>
            <a:xfrm>
              <a:off x="8027280" y="371628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Line 33"/>
            <p:cNvSpPr/>
            <p:nvPr/>
          </p:nvSpPr>
          <p:spPr>
            <a:xfrm>
              <a:off x="7163640" y="411300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Line 34"/>
            <p:cNvSpPr/>
            <p:nvPr/>
          </p:nvSpPr>
          <p:spPr>
            <a:xfrm>
              <a:off x="7163640" y="450828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Line 35"/>
            <p:cNvSpPr/>
            <p:nvPr/>
          </p:nvSpPr>
          <p:spPr>
            <a:xfrm>
              <a:off x="7163640" y="371628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Line 36"/>
            <p:cNvSpPr/>
            <p:nvPr/>
          </p:nvSpPr>
          <p:spPr>
            <a:xfrm>
              <a:off x="8458920" y="3716280"/>
              <a:ext cx="0" cy="11887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Line 37"/>
            <p:cNvSpPr/>
            <p:nvPr/>
          </p:nvSpPr>
          <p:spPr>
            <a:xfrm>
              <a:off x="7163640" y="371628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Line 38"/>
            <p:cNvSpPr/>
            <p:nvPr/>
          </p:nvSpPr>
          <p:spPr>
            <a:xfrm>
              <a:off x="7163640" y="490500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7" name="Line 39"/>
          <p:cNvSpPr/>
          <p:nvPr/>
        </p:nvSpPr>
        <p:spPr>
          <a:xfrm>
            <a:off x="6948000" y="4292280"/>
            <a:ext cx="1655280" cy="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40"/>
          <p:cNvSpPr/>
          <p:nvPr/>
        </p:nvSpPr>
        <p:spPr>
          <a:xfrm>
            <a:off x="6300360" y="3581280"/>
            <a:ext cx="0" cy="143172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41"/>
          <p:cNvSpPr/>
          <p:nvPr/>
        </p:nvSpPr>
        <p:spPr>
          <a:xfrm>
            <a:off x="1173600" y="4051080"/>
            <a:ext cx="104364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SimSun"/>
              </a:rPr>
              <a:t>Original image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0" name="CustomShape 42"/>
          <p:cNvSpPr/>
          <p:nvPr/>
        </p:nvSpPr>
        <p:spPr>
          <a:xfrm>
            <a:off x="3348360" y="4051080"/>
            <a:ext cx="172764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SimSun"/>
              </a:rPr>
              <a:t>x+y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1" name="CustomShape 43"/>
          <p:cNvSpPr/>
          <p:nvPr/>
        </p:nvSpPr>
        <p:spPr>
          <a:xfrm>
            <a:off x="900720" y="6144840"/>
            <a:ext cx="172620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SimSun"/>
              </a:rPr>
              <a:t>x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44"/>
          <p:cNvSpPr/>
          <p:nvPr/>
        </p:nvSpPr>
        <p:spPr>
          <a:xfrm>
            <a:off x="3481560" y="6164280"/>
            <a:ext cx="172764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SimSun"/>
              </a:rPr>
              <a:t>y axis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3" name="CustomShape 45"/>
          <p:cNvSpPr/>
          <p:nvPr/>
        </p:nvSpPr>
        <p:spPr>
          <a:xfrm>
            <a:off x="7162200" y="5122440"/>
            <a:ext cx="1440360" cy="253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굴림"/>
              </a:rPr>
              <a:t>y 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axis prewitt mask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4" name="CustomShape 46"/>
          <p:cNvSpPr/>
          <p:nvPr/>
        </p:nvSpPr>
        <p:spPr>
          <a:xfrm>
            <a:off x="5607000" y="5113080"/>
            <a:ext cx="1440360" cy="253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굴림"/>
              </a:rPr>
              <a:t>x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axis prewitt mask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35" name="图片 334"/>
          <p:cNvPicPr/>
          <p:nvPr/>
        </p:nvPicPr>
        <p:blipFill>
          <a:blip r:embed="rId3"/>
          <a:stretch/>
        </p:blipFill>
        <p:spPr>
          <a:xfrm>
            <a:off x="3265560" y="2502000"/>
            <a:ext cx="2088000" cy="1566000"/>
          </a:xfrm>
          <a:prstGeom prst="rect">
            <a:avLst/>
          </a:prstGeom>
          <a:ln w="9360">
            <a:noFill/>
          </a:ln>
        </p:spPr>
      </p:pic>
      <p:pic>
        <p:nvPicPr>
          <p:cNvPr id="336" name="图片 335"/>
          <p:cNvPicPr/>
          <p:nvPr/>
        </p:nvPicPr>
        <p:blipFill>
          <a:blip r:embed="rId4"/>
          <a:stretch/>
        </p:blipFill>
        <p:spPr>
          <a:xfrm>
            <a:off x="719640" y="4474800"/>
            <a:ext cx="2086560" cy="1564200"/>
          </a:xfrm>
          <a:prstGeom prst="rect">
            <a:avLst/>
          </a:prstGeom>
          <a:ln w="9360">
            <a:noFill/>
          </a:ln>
        </p:spPr>
      </p:pic>
      <p:pic>
        <p:nvPicPr>
          <p:cNvPr id="337" name="图片 336"/>
          <p:cNvPicPr/>
          <p:nvPr/>
        </p:nvPicPr>
        <p:blipFill>
          <a:blip r:embed="rId5"/>
          <a:stretch/>
        </p:blipFill>
        <p:spPr>
          <a:xfrm>
            <a:off x="3291120" y="4484160"/>
            <a:ext cx="2088000" cy="1566000"/>
          </a:xfrm>
          <a:prstGeom prst="rect">
            <a:avLst/>
          </a:prstGeom>
          <a:ln w="9360">
            <a:noFill/>
          </a:ln>
        </p:spPr>
      </p:pic>
      <p:sp>
        <p:nvSpPr>
          <p:cNvPr id="338" name="CustomShape 47"/>
          <p:cNvSpPr/>
          <p:nvPr/>
        </p:nvSpPr>
        <p:spPr>
          <a:xfrm>
            <a:off x="5669280" y="2525040"/>
            <a:ext cx="329148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latin typeface="Nimbus Roman"/>
              </a:rPr>
              <a:t>Sensitive to vertical and horizontal edges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Roberts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469080" y="126864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Faster than the Sobel Prewitt method.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Smaller than other masks, fewer operations and sensitive to noise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341" name="Group 3"/>
          <p:cNvGrpSpPr/>
          <p:nvPr/>
        </p:nvGrpSpPr>
        <p:grpSpPr>
          <a:xfrm>
            <a:off x="5724000" y="4581000"/>
            <a:ext cx="1295280" cy="1187280"/>
            <a:chOff x="5724000" y="4581000"/>
            <a:chExt cx="1295280" cy="1187280"/>
          </a:xfrm>
        </p:grpSpPr>
        <p:sp>
          <p:nvSpPr>
            <p:cNvPr id="342" name="CustomShape 4"/>
            <p:cNvSpPr/>
            <p:nvPr/>
          </p:nvSpPr>
          <p:spPr>
            <a:xfrm>
              <a:off x="5724360" y="4581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3" name="CustomShape 5"/>
            <p:cNvSpPr/>
            <p:nvPr/>
          </p:nvSpPr>
          <p:spPr>
            <a:xfrm>
              <a:off x="6156000" y="4581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4" name="CustomShape 6"/>
            <p:cNvSpPr/>
            <p:nvPr/>
          </p:nvSpPr>
          <p:spPr>
            <a:xfrm>
              <a:off x="6587640" y="4581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5" name="CustomShape 7"/>
            <p:cNvSpPr/>
            <p:nvPr/>
          </p:nvSpPr>
          <p:spPr>
            <a:xfrm>
              <a:off x="5724360" y="497664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6" name="CustomShape 8"/>
            <p:cNvSpPr/>
            <p:nvPr/>
          </p:nvSpPr>
          <p:spPr>
            <a:xfrm>
              <a:off x="6156000" y="497664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7" name="CustomShape 9"/>
            <p:cNvSpPr/>
            <p:nvPr/>
          </p:nvSpPr>
          <p:spPr>
            <a:xfrm>
              <a:off x="6587640" y="497664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8" name="CustomShape 10"/>
            <p:cNvSpPr/>
            <p:nvPr/>
          </p:nvSpPr>
          <p:spPr>
            <a:xfrm>
              <a:off x="5724360" y="5373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9" name="CustomShape 11"/>
            <p:cNvSpPr/>
            <p:nvPr/>
          </p:nvSpPr>
          <p:spPr>
            <a:xfrm>
              <a:off x="6156000" y="5373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0" name="CustomShape 12"/>
            <p:cNvSpPr/>
            <p:nvPr/>
          </p:nvSpPr>
          <p:spPr>
            <a:xfrm>
              <a:off x="6587640" y="537336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1" name="Line 13"/>
            <p:cNvSpPr/>
            <p:nvPr/>
          </p:nvSpPr>
          <p:spPr>
            <a:xfrm>
              <a:off x="6156000" y="458100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14"/>
            <p:cNvSpPr/>
            <p:nvPr/>
          </p:nvSpPr>
          <p:spPr>
            <a:xfrm>
              <a:off x="6587640" y="458100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15"/>
            <p:cNvSpPr/>
            <p:nvPr/>
          </p:nvSpPr>
          <p:spPr>
            <a:xfrm>
              <a:off x="5724000" y="497628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16"/>
            <p:cNvSpPr/>
            <p:nvPr/>
          </p:nvSpPr>
          <p:spPr>
            <a:xfrm>
              <a:off x="5724000" y="537300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17"/>
            <p:cNvSpPr/>
            <p:nvPr/>
          </p:nvSpPr>
          <p:spPr>
            <a:xfrm>
              <a:off x="5724000" y="458100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18"/>
            <p:cNvSpPr/>
            <p:nvPr/>
          </p:nvSpPr>
          <p:spPr>
            <a:xfrm>
              <a:off x="7019280" y="458100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19"/>
            <p:cNvSpPr/>
            <p:nvPr/>
          </p:nvSpPr>
          <p:spPr>
            <a:xfrm>
              <a:off x="5724000" y="458100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0"/>
            <p:cNvSpPr/>
            <p:nvPr/>
          </p:nvSpPr>
          <p:spPr>
            <a:xfrm>
              <a:off x="5724000" y="576828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9" name="Group 21"/>
          <p:cNvGrpSpPr/>
          <p:nvPr/>
        </p:nvGrpSpPr>
        <p:grpSpPr>
          <a:xfrm>
            <a:off x="7163640" y="4544640"/>
            <a:ext cx="1295280" cy="1187280"/>
            <a:chOff x="7163640" y="4544640"/>
            <a:chExt cx="1295280" cy="1187280"/>
          </a:xfrm>
        </p:grpSpPr>
        <p:sp>
          <p:nvSpPr>
            <p:cNvPr id="360" name="CustomShape 22"/>
            <p:cNvSpPr/>
            <p:nvPr/>
          </p:nvSpPr>
          <p:spPr>
            <a:xfrm>
              <a:off x="7164000" y="45446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1" name="CustomShape 23"/>
            <p:cNvSpPr/>
            <p:nvPr/>
          </p:nvSpPr>
          <p:spPr>
            <a:xfrm>
              <a:off x="7595640" y="45446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2" name="CustomShape 24"/>
            <p:cNvSpPr/>
            <p:nvPr/>
          </p:nvSpPr>
          <p:spPr>
            <a:xfrm>
              <a:off x="8027280" y="454464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3" name="CustomShape 25"/>
            <p:cNvSpPr/>
            <p:nvPr/>
          </p:nvSpPr>
          <p:spPr>
            <a:xfrm>
              <a:off x="7164000" y="49399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4" name="CustomShape 26"/>
            <p:cNvSpPr/>
            <p:nvPr/>
          </p:nvSpPr>
          <p:spPr>
            <a:xfrm>
              <a:off x="7595640" y="49399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5" name="CustomShape 27"/>
            <p:cNvSpPr/>
            <p:nvPr/>
          </p:nvSpPr>
          <p:spPr>
            <a:xfrm>
              <a:off x="8027280" y="493992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6" name="CustomShape 28"/>
            <p:cNvSpPr/>
            <p:nvPr/>
          </p:nvSpPr>
          <p:spPr>
            <a:xfrm>
              <a:off x="7164000" y="5337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7" name="CustomShape 29"/>
            <p:cNvSpPr/>
            <p:nvPr/>
          </p:nvSpPr>
          <p:spPr>
            <a:xfrm>
              <a:off x="7595640" y="5337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8" name="CustomShape 30"/>
            <p:cNvSpPr/>
            <p:nvPr/>
          </p:nvSpPr>
          <p:spPr>
            <a:xfrm>
              <a:off x="8027280" y="533700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9" name="Line 31"/>
            <p:cNvSpPr/>
            <p:nvPr/>
          </p:nvSpPr>
          <p:spPr>
            <a:xfrm>
              <a:off x="7595280" y="4544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32"/>
            <p:cNvSpPr/>
            <p:nvPr/>
          </p:nvSpPr>
          <p:spPr>
            <a:xfrm>
              <a:off x="8027280" y="4544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33"/>
            <p:cNvSpPr/>
            <p:nvPr/>
          </p:nvSpPr>
          <p:spPr>
            <a:xfrm>
              <a:off x="7163640" y="493992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34"/>
            <p:cNvSpPr/>
            <p:nvPr/>
          </p:nvSpPr>
          <p:spPr>
            <a:xfrm>
              <a:off x="7163640" y="533664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35"/>
            <p:cNvSpPr/>
            <p:nvPr/>
          </p:nvSpPr>
          <p:spPr>
            <a:xfrm>
              <a:off x="7163640" y="4544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36"/>
            <p:cNvSpPr/>
            <p:nvPr/>
          </p:nvSpPr>
          <p:spPr>
            <a:xfrm>
              <a:off x="8458920" y="454464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37"/>
            <p:cNvSpPr/>
            <p:nvPr/>
          </p:nvSpPr>
          <p:spPr>
            <a:xfrm>
              <a:off x="7163640" y="454464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38"/>
            <p:cNvSpPr/>
            <p:nvPr/>
          </p:nvSpPr>
          <p:spPr>
            <a:xfrm>
              <a:off x="7163640" y="5731920"/>
              <a:ext cx="1295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77" name="图片 376"/>
          <p:cNvPicPr/>
          <p:nvPr/>
        </p:nvPicPr>
        <p:blipFill>
          <a:blip r:embed="rId3"/>
          <a:stretch/>
        </p:blipFill>
        <p:spPr>
          <a:xfrm>
            <a:off x="3348360" y="2492640"/>
            <a:ext cx="2014920" cy="1512000"/>
          </a:xfrm>
          <a:prstGeom prst="rect">
            <a:avLst/>
          </a:prstGeom>
          <a:ln w="9360">
            <a:noFill/>
          </a:ln>
        </p:spPr>
      </p:pic>
      <p:pic>
        <p:nvPicPr>
          <p:cNvPr id="378" name="图片 377"/>
          <p:cNvPicPr/>
          <p:nvPr/>
        </p:nvPicPr>
        <p:blipFill>
          <a:blip r:embed="rId4"/>
          <a:stretch/>
        </p:blipFill>
        <p:spPr>
          <a:xfrm>
            <a:off x="972360" y="2492640"/>
            <a:ext cx="2014920" cy="1512000"/>
          </a:xfrm>
          <a:prstGeom prst="rect">
            <a:avLst/>
          </a:prstGeom>
          <a:ln w="9360">
            <a:noFill/>
          </a:ln>
        </p:spPr>
      </p:pic>
      <p:pic>
        <p:nvPicPr>
          <p:cNvPr id="379" name="图片 378"/>
          <p:cNvPicPr/>
          <p:nvPr/>
        </p:nvPicPr>
        <p:blipFill>
          <a:blip r:embed="rId5"/>
          <a:stretch/>
        </p:blipFill>
        <p:spPr>
          <a:xfrm>
            <a:off x="972360" y="4411440"/>
            <a:ext cx="2014920" cy="1512000"/>
          </a:xfrm>
          <a:prstGeom prst="rect">
            <a:avLst/>
          </a:prstGeom>
          <a:ln w="9360">
            <a:noFill/>
          </a:ln>
        </p:spPr>
      </p:pic>
      <p:pic>
        <p:nvPicPr>
          <p:cNvPr id="380" name="图片 379"/>
          <p:cNvPicPr/>
          <p:nvPr/>
        </p:nvPicPr>
        <p:blipFill>
          <a:blip r:embed="rId6"/>
          <a:stretch/>
        </p:blipFill>
        <p:spPr>
          <a:xfrm>
            <a:off x="3368520" y="4412160"/>
            <a:ext cx="2014920" cy="1512000"/>
          </a:xfrm>
          <a:prstGeom prst="rect">
            <a:avLst/>
          </a:prstGeom>
          <a:ln w="9360">
            <a:noFill/>
          </a:ln>
        </p:spPr>
      </p:pic>
      <p:sp>
        <p:nvSpPr>
          <p:cNvPr id="381" name="Line 39"/>
          <p:cNvSpPr/>
          <p:nvPr/>
        </p:nvSpPr>
        <p:spPr>
          <a:xfrm flipV="1">
            <a:off x="5579640" y="4436640"/>
            <a:ext cx="1152360" cy="107928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Line 40"/>
          <p:cNvSpPr/>
          <p:nvPr/>
        </p:nvSpPr>
        <p:spPr>
          <a:xfrm>
            <a:off x="7524000" y="4436640"/>
            <a:ext cx="1115640" cy="1079280"/>
          </a:xfrm>
          <a:prstGeom prst="line">
            <a:avLst/>
          </a:prstGeom>
          <a:ln w="288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41"/>
          <p:cNvSpPr/>
          <p:nvPr/>
        </p:nvSpPr>
        <p:spPr>
          <a:xfrm>
            <a:off x="1173600" y="4051080"/>
            <a:ext cx="1043640" cy="245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Original image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84" name="CustomShape 42"/>
          <p:cNvSpPr/>
          <p:nvPr/>
        </p:nvSpPr>
        <p:spPr>
          <a:xfrm>
            <a:off x="1071000" y="6044760"/>
            <a:ext cx="1727640" cy="41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Upper right to lower left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85" name="CustomShape 43"/>
          <p:cNvSpPr/>
          <p:nvPr/>
        </p:nvSpPr>
        <p:spPr>
          <a:xfrm>
            <a:off x="3494160" y="6054840"/>
            <a:ext cx="1727640" cy="41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Upper left to 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lower right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edge detection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86" name="CustomShape 44"/>
          <p:cNvSpPr/>
          <p:nvPr/>
        </p:nvSpPr>
        <p:spPr>
          <a:xfrm>
            <a:off x="5580000" y="5913000"/>
            <a:ext cx="1727640" cy="41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Upper right to lower left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 Roberts mask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87" name="CustomShape 45"/>
          <p:cNvSpPr/>
          <p:nvPr/>
        </p:nvSpPr>
        <p:spPr>
          <a:xfrm>
            <a:off x="7218000" y="5916240"/>
            <a:ext cx="1727640" cy="41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Upper left to 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 </a:t>
            </a: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lower right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Nimbus Roman"/>
                <a:ea typeface="SimSun"/>
              </a:rPr>
              <a:t>Roberts mask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1"/>
          <p:cNvGrpSpPr/>
          <p:nvPr/>
        </p:nvGrpSpPr>
        <p:grpSpPr>
          <a:xfrm>
            <a:off x="2987640" y="1341720"/>
            <a:ext cx="1296720" cy="1187280"/>
            <a:chOff x="2987640" y="1341720"/>
            <a:chExt cx="1296720" cy="1187280"/>
          </a:xfrm>
        </p:grpSpPr>
        <p:sp>
          <p:nvSpPr>
            <p:cNvPr id="389" name="CustomShape 2"/>
            <p:cNvSpPr/>
            <p:nvPr/>
          </p:nvSpPr>
          <p:spPr>
            <a:xfrm>
              <a:off x="2988000" y="1341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0" name="CustomShape 3"/>
            <p:cNvSpPr/>
            <p:nvPr/>
          </p:nvSpPr>
          <p:spPr>
            <a:xfrm>
              <a:off x="3419640" y="134172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1" name="CustomShape 4"/>
            <p:cNvSpPr/>
            <p:nvPr/>
          </p:nvSpPr>
          <p:spPr>
            <a:xfrm>
              <a:off x="3853080" y="1341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2" name="CustomShape 5"/>
            <p:cNvSpPr/>
            <p:nvPr/>
          </p:nvSpPr>
          <p:spPr>
            <a:xfrm>
              <a:off x="2988000" y="173700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3" name="CustomShape 6"/>
            <p:cNvSpPr/>
            <p:nvPr/>
          </p:nvSpPr>
          <p:spPr>
            <a:xfrm>
              <a:off x="3419640" y="1737000"/>
              <a:ext cx="4327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-8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4" name="CustomShape 7"/>
            <p:cNvSpPr/>
            <p:nvPr/>
          </p:nvSpPr>
          <p:spPr>
            <a:xfrm>
              <a:off x="3853080" y="173700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5" name="CustomShape 8"/>
            <p:cNvSpPr/>
            <p:nvPr/>
          </p:nvSpPr>
          <p:spPr>
            <a:xfrm>
              <a:off x="2988000" y="2133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6" name="CustomShape 9"/>
            <p:cNvSpPr/>
            <p:nvPr/>
          </p:nvSpPr>
          <p:spPr>
            <a:xfrm>
              <a:off x="3419640" y="213372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7" name="CustomShape 10"/>
            <p:cNvSpPr/>
            <p:nvPr/>
          </p:nvSpPr>
          <p:spPr>
            <a:xfrm>
              <a:off x="3853080" y="2133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8" name="Line 11"/>
            <p:cNvSpPr/>
            <p:nvPr/>
          </p:nvSpPr>
          <p:spPr>
            <a:xfrm>
              <a:off x="341964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12"/>
            <p:cNvSpPr/>
            <p:nvPr/>
          </p:nvSpPr>
          <p:spPr>
            <a:xfrm>
              <a:off x="385272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13"/>
            <p:cNvSpPr/>
            <p:nvPr/>
          </p:nvSpPr>
          <p:spPr>
            <a:xfrm>
              <a:off x="2987640" y="173700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14"/>
            <p:cNvSpPr/>
            <p:nvPr/>
          </p:nvSpPr>
          <p:spPr>
            <a:xfrm>
              <a:off x="2987640" y="21337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15"/>
            <p:cNvSpPr/>
            <p:nvPr/>
          </p:nvSpPr>
          <p:spPr>
            <a:xfrm>
              <a:off x="298764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16"/>
            <p:cNvSpPr/>
            <p:nvPr/>
          </p:nvSpPr>
          <p:spPr>
            <a:xfrm>
              <a:off x="428436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17"/>
            <p:cNvSpPr/>
            <p:nvPr/>
          </p:nvSpPr>
          <p:spPr>
            <a:xfrm>
              <a:off x="2987640" y="13417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18"/>
            <p:cNvSpPr/>
            <p:nvPr/>
          </p:nvSpPr>
          <p:spPr>
            <a:xfrm>
              <a:off x="2987640" y="252900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06" name="Group 19"/>
          <p:cNvGrpSpPr/>
          <p:nvPr/>
        </p:nvGrpSpPr>
        <p:grpSpPr>
          <a:xfrm>
            <a:off x="4643280" y="1341720"/>
            <a:ext cx="1296720" cy="1187280"/>
            <a:chOff x="4643280" y="1341720"/>
            <a:chExt cx="1296720" cy="1187280"/>
          </a:xfrm>
        </p:grpSpPr>
        <p:sp>
          <p:nvSpPr>
            <p:cNvPr id="407" name="CustomShape 20"/>
            <p:cNvSpPr/>
            <p:nvPr/>
          </p:nvSpPr>
          <p:spPr>
            <a:xfrm>
              <a:off x="4643280" y="1341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08" name="CustomShape 21"/>
            <p:cNvSpPr/>
            <p:nvPr/>
          </p:nvSpPr>
          <p:spPr>
            <a:xfrm>
              <a:off x="5075280" y="134172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09" name="CustomShape 22"/>
            <p:cNvSpPr/>
            <p:nvPr/>
          </p:nvSpPr>
          <p:spPr>
            <a:xfrm>
              <a:off x="5508360" y="1341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0" name="CustomShape 23"/>
            <p:cNvSpPr/>
            <p:nvPr/>
          </p:nvSpPr>
          <p:spPr>
            <a:xfrm>
              <a:off x="4643280" y="173700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1" name="CustomShape 24"/>
            <p:cNvSpPr/>
            <p:nvPr/>
          </p:nvSpPr>
          <p:spPr>
            <a:xfrm>
              <a:off x="5075280" y="1737000"/>
              <a:ext cx="4327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-4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2" name="CustomShape 25"/>
            <p:cNvSpPr/>
            <p:nvPr/>
          </p:nvSpPr>
          <p:spPr>
            <a:xfrm>
              <a:off x="5508360" y="1737000"/>
              <a:ext cx="430920" cy="396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3" name="CustomShape 26"/>
            <p:cNvSpPr/>
            <p:nvPr/>
          </p:nvSpPr>
          <p:spPr>
            <a:xfrm>
              <a:off x="4643280" y="2133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4" name="CustomShape 27"/>
            <p:cNvSpPr/>
            <p:nvPr/>
          </p:nvSpPr>
          <p:spPr>
            <a:xfrm>
              <a:off x="5075280" y="2133720"/>
              <a:ext cx="4327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5" name="CustomShape 28"/>
            <p:cNvSpPr/>
            <p:nvPr/>
          </p:nvSpPr>
          <p:spPr>
            <a:xfrm>
              <a:off x="5508360" y="2133720"/>
              <a:ext cx="430920" cy="394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0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6" name="Line 29"/>
            <p:cNvSpPr/>
            <p:nvPr/>
          </p:nvSpPr>
          <p:spPr>
            <a:xfrm>
              <a:off x="507492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30"/>
            <p:cNvSpPr/>
            <p:nvPr/>
          </p:nvSpPr>
          <p:spPr>
            <a:xfrm>
              <a:off x="550836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31"/>
            <p:cNvSpPr/>
            <p:nvPr/>
          </p:nvSpPr>
          <p:spPr>
            <a:xfrm>
              <a:off x="4643280" y="173700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32"/>
            <p:cNvSpPr/>
            <p:nvPr/>
          </p:nvSpPr>
          <p:spPr>
            <a:xfrm>
              <a:off x="4643280" y="21337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33"/>
            <p:cNvSpPr/>
            <p:nvPr/>
          </p:nvSpPr>
          <p:spPr>
            <a:xfrm>
              <a:off x="464328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34"/>
            <p:cNvSpPr/>
            <p:nvPr/>
          </p:nvSpPr>
          <p:spPr>
            <a:xfrm>
              <a:off x="5940000" y="1341720"/>
              <a:ext cx="0" cy="118728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35"/>
            <p:cNvSpPr/>
            <p:nvPr/>
          </p:nvSpPr>
          <p:spPr>
            <a:xfrm>
              <a:off x="4643280" y="134172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36"/>
            <p:cNvSpPr/>
            <p:nvPr/>
          </p:nvSpPr>
          <p:spPr>
            <a:xfrm>
              <a:off x="4643280" y="2529000"/>
              <a:ext cx="129672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24" name="图片 423"/>
          <p:cNvPicPr/>
          <p:nvPr/>
        </p:nvPicPr>
        <p:blipFill>
          <a:blip r:embed="rId2"/>
          <a:stretch/>
        </p:blipFill>
        <p:spPr>
          <a:xfrm>
            <a:off x="6451920" y="4354200"/>
            <a:ext cx="2086560" cy="1564200"/>
          </a:xfrm>
          <a:prstGeom prst="rect">
            <a:avLst/>
          </a:prstGeom>
          <a:ln w="9360">
            <a:noFill/>
          </a:ln>
        </p:spPr>
      </p:pic>
      <p:pic>
        <p:nvPicPr>
          <p:cNvPr id="425" name="图片 424"/>
          <p:cNvPicPr/>
          <p:nvPr/>
        </p:nvPicPr>
        <p:blipFill>
          <a:blip r:embed="rId3"/>
          <a:stretch/>
        </p:blipFill>
        <p:spPr>
          <a:xfrm>
            <a:off x="4123440" y="4354200"/>
            <a:ext cx="2102400" cy="1576800"/>
          </a:xfrm>
          <a:prstGeom prst="rect">
            <a:avLst/>
          </a:prstGeom>
          <a:ln w="9360">
            <a:noFill/>
          </a:ln>
        </p:spPr>
      </p:pic>
      <p:sp>
        <p:nvSpPr>
          <p:cNvPr id="426" name="CustomShape 37"/>
          <p:cNvSpPr/>
          <p:nvPr/>
        </p:nvSpPr>
        <p:spPr>
          <a:xfrm>
            <a:off x="2748240" y="2787840"/>
            <a:ext cx="5854320" cy="138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Only using one mask so the speed is quick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2</a:t>
            </a:r>
            <a:r>
              <a:rPr lang="en-US" sz="1400" b="0" strike="noStrike" spc="-1" baseline="30000">
                <a:solidFill>
                  <a:srgbClr val="000000"/>
                </a:solidFill>
                <a:latin typeface="Nimbus Roman"/>
                <a:ea typeface="맑은 고딕"/>
              </a:rPr>
              <a:t>nd</a:t>
            </a:r>
            <a:r>
              <a:rPr lang="en-US" sz="1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 order differential 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All direction edge can be detected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The edge is not smooth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27" name="图片 426"/>
          <p:cNvPicPr/>
          <p:nvPr/>
        </p:nvPicPr>
        <p:blipFill>
          <a:blip r:embed="rId4"/>
          <a:stretch/>
        </p:blipFill>
        <p:spPr>
          <a:xfrm>
            <a:off x="6227280" y="1197360"/>
            <a:ext cx="2519640" cy="1572120"/>
          </a:xfrm>
          <a:prstGeom prst="rect">
            <a:avLst/>
          </a:prstGeom>
          <a:ln w="9360">
            <a:noFill/>
          </a:ln>
        </p:spPr>
      </p:pic>
      <p:sp>
        <p:nvSpPr>
          <p:cNvPr id="428" name="CustomShape 38"/>
          <p:cNvSpPr/>
          <p:nvPr/>
        </p:nvSpPr>
        <p:spPr>
          <a:xfrm>
            <a:off x="324720" y="1197360"/>
            <a:ext cx="2446920" cy="273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Nimbus Roman"/>
                <a:ea typeface="나눔고딕"/>
              </a:rPr>
              <a:t>Edge detection</a:t>
            </a:r>
            <a:endParaRPr lang="en-US" sz="18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Sobel 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Prewitt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Roberts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2 </a:t>
            </a:r>
            <a:r>
              <a:rPr lang="en-US" sz="1600" b="1" strike="noStrike" spc="-1" dirty="0">
                <a:solidFill>
                  <a:srgbClr val="000000"/>
                </a:solidFill>
                <a:latin typeface="Nimbus Roman"/>
                <a:ea typeface="나눔고딕"/>
              </a:rPr>
              <a:t>Differential method</a:t>
            </a:r>
            <a:endParaRPr lang="en-US" sz="16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000000"/>
                </a:solidFill>
                <a:latin typeface="Nimbus Roman"/>
                <a:ea typeface="나눔고딕"/>
              </a:rPr>
              <a:t>Laplacian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Gaussian 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LOG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DOG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나눔고딕"/>
                <a:ea typeface="나눔고딕"/>
              </a:rPr>
              <a:t>Etc.</a:t>
            </a:r>
            <a:endParaRPr lang="en-US" sz="16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 err="1">
                <a:solidFill>
                  <a:srgbClr val="BFBFBF"/>
                </a:solidFill>
                <a:latin typeface="Nimbus Roman"/>
                <a:ea typeface="나눔고딕"/>
              </a:rPr>
              <a:t>Highboost</a:t>
            </a: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-spatial</a:t>
            </a:r>
            <a:endParaRPr lang="en-US" sz="1400" b="0" strike="noStrike" spc="-1" dirty="0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BFBFBF"/>
                </a:solidFill>
                <a:latin typeface="Nimbus Roman"/>
                <a:ea typeface="나눔고딕"/>
              </a:rPr>
              <a:t>Orientation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429" name="图片 428"/>
          <p:cNvPicPr/>
          <p:nvPr/>
        </p:nvPicPr>
        <p:blipFill>
          <a:blip r:embed="rId5"/>
          <a:stretch/>
        </p:blipFill>
        <p:spPr>
          <a:xfrm>
            <a:off x="765720" y="4426560"/>
            <a:ext cx="2826720" cy="158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324720" y="1197360"/>
            <a:ext cx="2446920" cy="273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Nimbus Roman"/>
                <a:ea typeface="나눔고딕"/>
              </a:rPr>
              <a:t>Edge detection</a:t>
            </a:r>
            <a:endParaRPr lang="en-US" sz="18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Sobel 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Prewitt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Roberts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2 </a:t>
            </a:r>
            <a:r>
              <a:rPr lang="en-US" sz="1600" b="1" strike="noStrike" spc="-1">
                <a:solidFill>
                  <a:srgbClr val="000000"/>
                </a:solidFill>
                <a:latin typeface="Nimbus Roman"/>
                <a:ea typeface="나눔고딕"/>
              </a:rPr>
              <a:t>Differential method</a:t>
            </a:r>
            <a:endParaRPr lang="en-US" sz="16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Laplacian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Gaussian</a:t>
            </a: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LOG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DOG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Etc.</a:t>
            </a:r>
            <a:endParaRPr lang="en-US" sz="16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Highboost-spatial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Orientation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431" name="图片 430"/>
          <p:cNvPicPr/>
          <p:nvPr/>
        </p:nvPicPr>
        <p:blipFill>
          <a:blip r:embed="rId2"/>
          <a:stretch/>
        </p:blipFill>
        <p:spPr>
          <a:xfrm>
            <a:off x="6156000" y="1167120"/>
            <a:ext cx="2073600" cy="1829520"/>
          </a:xfrm>
          <a:prstGeom prst="rect">
            <a:avLst/>
          </a:prstGeom>
          <a:ln w="9360">
            <a:noFill/>
          </a:ln>
        </p:spPr>
      </p:pic>
      <p:grpSp>
        <p:nvGrpSpPr>
          <p:cNvPr id="432" name="Group 2"/>
          <p:cNvGrpSpPr/>
          <p:nvPr/>
        </p:nvGrpSpPr>
        <p:grpSpPr>
          <a:xfrm>
            <a:off x="3059280" y="1262520"/>
            <a:ext cx="2462760" cy="1253160"/>
            <a:chOff x="3059280" y="1262520"/>
            <a:chExt cx="2462760" cy="1253160"/>
          </a:xfrm>
        </p:grpSpPr>
        <p:pic>
          <p:nvPicPr>
            <p:cNvPr id="433" name="图片 432"/>
            <p:cNvPicPr/>
            <p:nvPr/>
          </p:nvPicPr>
          <p:blipFill>
            <a:blip r:embed="rId3"/>
            <a:stretch/>
          </p:blipFill>
          <p:spPr>
            <a:xfrm>
              <a:off x="3625920" y="1262520"/>
              <a:ext cx="1896120" cy="125316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434" name="图片 433"/>
            <p:cNvPicPr/>
            <p:nvPr/>
          </p:nvPicPr>
          <p:blipFill>
            <a:blip r:embed="rId4"/>
            <a:stretch/>
          </p:blipFill>
          <p:spPr>
            <a:xfrm>
              <a:off x="3059280" y="1713240"/>
              <a:ext cx="645120" cy="437400"/>
            </a:xfrm>
            <a:prstGeom prst="rect">
              <a:avLst/>
            </a:prstGeom>
            <a:ln w="9360">
              <a:noFill/>
            </a:ln>
          </p:spPr>
        </p:pic>
      </p:grpSp>
      <p:pic>
        <p:nvPicPr>
          <p:cNvPr id="435" name="图片 434"/>
          <p:cNvPicPr/>
          <p:nvPr/>
        </p:nvPicPr>
        <p:blipFill>
          <a:blip r:embed="rId5"/>
          <a:stretch/>
        </p:blipFill>
        <p:spPr>
          <a:xfrm>
            <a:off x="3273480" y="2998800"/>
            <a:ext cx="5325840" cy="829440"/>
          </a:xfrm>
          <a:prstGeom prst="rect">
            <a:avLst/>
          </a:prstGeom>
          <a:ln w="9360">
            <a:noFill/>
          </a:ln>
        </p:spPr>
      </p:pic>
      <p:pic>
        <p:nvPicPr>
          <p:cNvPr id="436" name="图片 435"/>
          <p:cNvPicPr/>
          <p:nvPr/>
        </p:nvPicPr>
        <p:blipFill>
          <a:blip r:embed="rId6"/>
          <a:stretch/>
        </p:blipFill>
        <p:spPr>
          <a:xfrm>
            <a:off x="3419640" y="4219560"/>
            <a:ext cx="4648320" cy="18723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Gaussian Mask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38" name="图片 437"/>
          <p:cNvPicPr/>
          <p:nvPr/>
        </p:nvPicPr>
        <p:blipFill>
          <a:blip r:embed="rId2"/>
          <a:stretch/>
        </p:blipFill>
        <p:spPr>
          <a:xfrm>
            <a:off x="6300360" y="2752920"/>
            <a:ext cx="2599200" cy="561240"/>
          </a:xfrm>
          <a:prstGeom prst="rect">
            <a:avLst/>
          </a:prstGeom>
          <a:ln w="9360">
            <a:noFill/>
          </a:ln>
        </p:spPr>
      </p:pic>
      <p:pic>
        <p:nvPicPr>
          <p:cNvPr id="439" name="图片 438"/>
          <p:cNvPicPr/>
          <p:nvPr/>
        </p:nvPicPr>
        <p:blipFill>
          <a:blip r:embed="rId3"/>
          <a:stretch/>
        </p:blipFill>
        <p:spPr>
          <a:xfrm>
            <a:off x="2916360" y="1845000"/>
            <a:ext cx="2692800" cy="2375280"/>
          </a:xfrm>
          <a:prstGeom prst="rect">
            <a:avLst/>
          </a:prstGeom>
          <a:ln w="9360">
            <a:noFill/>
          </a:ln>
        </p:spPr>
      </p:pic>
      <p:grpSp>
        <p:nvGrpSpPr>
          <p:cNvPr id="440" name="Group 2"/>
          <p:cNvGrpSpPr/>
          <p:nvPr/>
        </p:nvGrpSpPr>
        <p:grpSpPr>
          <a:xfrm>
            <a:off x="5551200" y="4508280"/>
            <a:ext cx="1871280" cy="1218960"/>
            <a:chOff x="5551200" y="4508280"/>
            <a:chExt cx="1871280" cy="1218960"/>
          </a:xfrm>
        </p:grpSpPr>
        <p:sp>
          <p:nvSpPr>
            <p:cNvPr id="441" name="CustomShape 3"/>
            <p:cNvSpPr/>
            <p:nvPr/>
          </p:nvSpPr>
          <p:spPr>
            <a:xfrm>
              <a:off x="5551200" y="450828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2" name="CustomShape 4"/>
            <p:cNvSpPr/>
            <p:nvPr/>
          </p:nvSpPr>
          <p:spPr>
            <a:xfrm>
              <a:off x="5925960" y="450828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3" name="CustomShape 5"/>
            <p:cNvSpPr/>
            <p:nvPr/>
          </p:nvSpPr>
          <p:spPr>
            <a:xfrm>
              <a:off x="6300360" y="4508280"/>
              <a:ext cx="3722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5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4" name="CustomShape 6"/>
            <p:cNvSpPr/>
            <p:nvPr/>
          </p:nvSpPr>
          <p:spPr>
            <a:xfrm>
              <a:off x="6673320" y="450828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5" name="CustomShape 7"/>
            <p:cNvSpPr/>
            <p:nvPr/>
          </p:nvSpPr>
          <p:spPr>
            <a:xfrm>
              <a:off x="7048080" y="450828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6" name="CustomShape 8"/>
            <p:cNvSpPr/>
            <p:nvPr/>
          </p:nvSpPr>
          <p:spPr>
            <a:xfrm>
              <a:off x="5551200" y="4752720"/>
              <a:ext cx="37368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7" name="CustomShape 9"/>
            <p:cNvSpPr/>
            <p:nvPr/>
          </p:nvSpPr>
          <p:spPr>
            <a:xfrm>
              <a:off x="5925960" y="4752720"/>
              <a:ext cx="3740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9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8" name="CustomShape 10"/>
            <p:cNvSpPr/>
            <p:nvPr/>
          </p:nvSpPr>
          <p:spPr>
            <a:xfrm>
              <a:off x="6300360" y="4752720"/>
              <a:ext cx="3722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49" name="CustomShape 11"/>
            <p:cNvSpPr/>
            <p:nvPr/>
          </p:nvSpPr>
          <p:spPr>
            <a:xfrm>
              <a:off x="6673320" y="4752720"/>
              <a:ext cx="37368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9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0" name="CustomShape 12"/>
            <p:cNvSpPr/>
            <p:nvPr/>
          </p:nvSpPr>
          <p:spPr>
            <a:xfrm>
              <a:off x="7048080" y="4752720"/>
              <a:ext cx="3740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1" name="CustomShape 13"/>
            <p:cNvSpPr/>
            <p:nvPr/>
          </p:nvSpPr>
          <p:spPr>
            <a:xfrm>
              <a:off x="5551200" y="499572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5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2" name="CustomShape 14"/>
            <p:cNvSpPr/>
            <p:nvPr/>
          </p:nvSpPr>
          <p:spPr>
            <a:xfrm>
              <a:off x="5925960" y="499572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3" name="CustomShape 15"/>
            <p:cNvSpPr/>
            <p:nvPr/>
          </p:nvSpPr>
          <p:spPr>
            <a:xfrm>
              <a:off x="6300360" y="4995720"/>
              <a:ext cx="3722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15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4" name="CustomShape 16"/>
            <p:cNvSpPr/>
            <p:nvPr/>
          </p:nvSpPr>
          <p:spPr>
            <a:xfrm>
              <a:off x="6673320" y="499572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5" name="CustomShape 17"/>
            <p:cNvSpPr/>
            <p:nvPr/>
          </p:nvSpPr>
          <p:spPr>
            <a:xfrm>
              <a:off x="7048080" y="499572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5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6" name="CustomShape 18"/>
            <p:cNvSpPr/>
            <p:nvPr/>
          </p:nvSpPr>
          <p:spPr>
            <a:xfrm>
              <a:off x="5551200" y="5240160"/>
              <a:ext cx="37368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7" name="CustomShape 19"/>
            <p:cNvSpPr/>
            <p:nvPr/>
          </p:nvSpPr>
          <p:spPr>
            <a:xfrm>
              <a:off x="5925960" y="5240160"/>
              <a:ext cx="3740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9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8" name="CustomShape 20"/>
            <p:cNvSpPr/>
            <p:nvPr/>
          </p:nvSpPr>
          <p:spPr>
            <a:xfrm>
              <a:off x="6300360" y="5240160"/>
              <a:ext cx="3722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12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59" name="CustomShape 21"/>
            <p:cNvSpPr/>
            <p:nvPr/>
          </p:nvSpPr>
          <p:spPr>
            <a:xfrm>
              <a:off x="6673320" y="5240160"/>
              <a:ext cx="37368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9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0" name="CustomShape 22"/>
            <p:cNvSpPr/>
            <p:nvPr/>
          </p:nvSpPr>
          <p:spPr>
            <a:xfrm>
              <a:off x="7048080" y="5240160"/>
              <a:ext cx="374040" cy="2422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1" name="CustomShape 23"/>
            <p:cNvSpPr/>
            <p:nvPr/>
          </p:nvSpPr>
          <p:spPr>
            <a:xfrm>
              <a:off x="5551200" y="548280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2" name="CustomShape 24"/>
            <p:cNvSpPr/>
            <p:nvPr/>
          </p:nvSpPr>
          <p:spPr>
            <a:xfrm>
              <a:off x="5925960" y="548280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3" name="CustomShape 25"/>
            <p:cNvSpPr/>
            <p:nvPr/>
          </p:nvSpPr>
          <p:spPr>
            <a:xfrm>
              <a:off x="6300360" y="5482800"/>
              <a:ext cx="3722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5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4" name="CustomShape 26"/>
            <p:cNvSpPr/>
            <p:nvPr/>
          </p:nvSpPr>
          <p:spPr>
            <a:xfrm>
              <a:off x="6673320" y="5482800"/>
              <a:ext cx="37368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5" name="CustomShape 27"/>
            <p:cNvSpPr/>
            <p:nvPr/>
          </p:nvSpPr>
          <p:spPr>
            <a:xfrm>
              <a:off x="7048080" y="5482800"/>
              <a:ext cx="374040" cy="24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endParaRPr lang="en-US" sz="1000" b="0" strike="noStrike" spc="-1">
                <a:latin typeface="Arial"/>
              </a:endParaRPr>
            </a:p>
          </p:txBody>
        </p:sp>
        <p:sp>
          <p:nvSpPr>
            <p:cNvPr id="466" name="Line 28"/>
            <p:cNvSpPr/>
            <p:nvPr/>
          </p:nvSpPr>
          <p:spPr>
            <a:xfrm>
              <a:off x="592560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Line 29"/>
            <p:cNvSpPr/>
            <p:nvPr/>
          </p:nvSpPr>
          <p:spPr>
            <a:xfrm>
              <a:off x="630036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Line 30"/>
            <p:cNvSpPr/>
            <p:nvPr/>
          </p:nvSpPr>
          <p:spPr>
            <a:xfrm>
              <a:off x="667332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Line 31"/>
            <p:cNvSpPr/>
            <p:nvPr/>
          </p:nvSpPr>
          <p:spPr>
            <a:xfrm>
              <a:off x="704772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Line 32"/>
            <p:cNvSpPr/>
            <p:nvPr/>
          </p:nvSpPr>
          <p:spPr>
            <a:xfrm>
              <a:off x="5551200" y="475236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Line 33"/>
            <p:cNvSpPr/>
            <p:nvPr/>
          </p:nvSpPr>
          <p:spPr>
            <a:xfrm>
              <a:off x="5551200" y="499536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Line 34"/>
            <p:cNvSpPr/>
            <p:nvPr/>
          </p:nvSpPr>
          <p:spPr>
            <a:xfrm>
              <a:off x="5551200" y="523980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Line 35"/>
            <p:cNvSpPr/>
            <p:nvPr/>
          </p:nvSpPr>
          <p:spPr>
            <a:xfrm>
              <a:off x="5551200" y="548280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Line 36"/>
            <p:cNvSpPr/>
            <p:nvPr/>
          </p:nvSpPr>
          <p:spPr>
            <a:xfrm>
              <a:off x="555120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Line 37"/>
            <p:cNvSpPr/>
            <p:nvPr/>
          </p:nvSpPr>
          <p:spPr>
            <a:xfrm>
              <a:off x="7422480" y="4508280"/>
              <a:ext cx="0" cy="12189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Line 38"/>
            <p:cNvSpPr/>
            <p:nvPr/>
          </p:nvSpPr>
          <p:spPr>
            <a:xfrm>
              <a:off x="5551200" y="450828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Line 39"/>
            <p:cNvSpPr/>
            <p:nvPr/>
          </p:nvSpPr>
          <p:spPr>
            <a:xfrm>
              <a:off x="5551200" y="5727240"/>
              <a:ext cx="187128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图片 477"/>
          <p:cNvPicPr/>
          <p:nvPr/>
        </p:nvPicPr>
        <p:blipFill>
          <a:blip r:embed="rId4"/>
          <a:stretch/>
        </p:blipFill>
        <p:spPr>
          <a:xfrm>
            <a:off x="4718160" y="4809960"/>
            <a:ext cx="645120" cy="437400"/>
          </a:xfrm>
          <a:prstGeom prst="rect">
            <a:avLst/>
          </a:prstGeom>
          <a:ln w="9360">
            <a:noFill/>
          </a:ln>
        </p:spPr>
      </p:pic>
      <p:sp>
        <p:nvSpPr>
          <p:cNvPr id="479" name="CustomShape 40"/>
          <p:cNvSpPr/>
          <p:nvPr/>
        </p:nvSpPr>
        <p:spPr>
          <a:xfrm>
            <a:off x="324720" y="1197360"/>
            <a:ext cx="2446920" cy="273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Nimbus Roman"/>
                <a:ea typeface="나눔고딕"/>
              </a:rPr>
              <a:t>Edge detection</a:t>
            </a:r>
            <a:endParaRPr lang="en-US" sz="18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Sobel 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Prewitt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Roberts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2 </a:t>
            </a:r>
            <a:r>
              <a:rPr lang="en-US" sz="1600" b="1" strike="noStrike" spc="-1">
                <a:solidFill>
                  <a:srgbClr val="000000"/>
                </a:solidFill>
                <a:latin typeface="Nimbus Roman"/>
                <a:ea typeface="나눔고딕"/>
              </a:rPr>
              <a:t>Differential method</a:t>
            </a:r>
            <a:endParaRPr lang="en-US" sz="16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Laplacian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Gaussian</a:t>
            </a: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LOG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DOG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나눔고딕"/>
                <a:ea typeface="나눔고딕"/>
              </a:rPr>
              <a:t>Etc.</a:t>
            </a:r>
            <a:endParaRPr lang="en-US" sz="16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Highboost-spatial</a:t>
            </a:r>
            <a:endParaRPr lang="en-US" sz="1400" b="0" strike="noStrike" spc="-1">
              <a:latin typeface="Arial"/>
            </a:endParaRPr>
          </a:p>
          <a:p>
            <a:pPr marL="571680" lvl="1" indent="-170640">
              <a:lnSpc>
                <a:spcPct val="100000"/>
              </a:lnSpc>
              <a:spcBef>
                <a:spcPts val="281"/>
              </a:spcBef>
              <a:buClr>
                <a:srgbClr val="BFBFB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1" strike="noStrike" spc="-1">
                <a:solidFill>
                  <a:srgbClr val="BFBFBF"/>
                </a:solidFill>
                <a:latin typeface="나눔고딕"/>
                <a:ea typeface="나눔고딕"/>
              </a:rPr>
              <a:t>Orientation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LoG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469080" y="159264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Laplacian of Gaussian (LoG)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Gaussian's Laplacian Operation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482" name="图片 481"/>
          <p:cNvPicPr/>
          <p:nvPr/>
        </p:nvPicPr>
        <p:blipFill>
          <a:blip r:embed="rId2"/>
          <a:stretch/>
        </p:blipFill>
        <p:spPr>
          <a:xfrm>
            <a:off x="1404000" y="5852160"/>
            <a:ext cx="6018120" cy="504000"/>
          </a:xfrm>
          <a:prstGeom prst="rect">
            <a:avLst/>
          </a:prstGeom>
          <a:ln w="9360">
            <a:noFill/>
          </a:ln>
        </p:spPr>
      </p:pic>
      <p:pic>
        <p:nvPicPr>
          <p:cNvPr id="483" name="图片 482"/>
          <p:cNvPicPr/>
          <p:nvPr/>
        </p:nvPicPr>
        <p:blipFill>
          <a:blip r:embed="rId3"/>
          <a:stretch/>
        </p:blipFill>
        <p:spPr>
          <a:xfrm>
            <a:off x="748440" y="2657520"/>
            <a:ext cx="3505320" cy="2554560"/>
          </a:xfrm>
          <a:prstGeom prst="rect">
            <a:avLst/>
          </a:prstGeom>
          <a:ln w="9360">
            <a:noFill/>
          </a:ln>
        </p:spPr>
      </p:pic>
      <p:pic>
        <p:nvPicPr>
          <p:cNvPr id="484" name="图片 483"/>
          <p:cNvPicPr/>
          <p:nvPr/>
        </p:nvPicPr>
        <p:blipFill>
          <a:blip r:embed="rId4"/>
          <a:stretch/>
        </p:blipFill>
        <p:spPr>
          <a:xfrm>
            <a:off x="4444920" y="2637000"/>
            <a:ext cx="3772080" cy="2373840"/>
          </a:xfrm>
          <a:prstGeom prst="rect">
            <a:avLst/>
          </a:prstGeom>
          <a:ln w="9360">
            <a:noFill/>
          </a:ln>
        </p:spPr>
      </p:pic>
      <p:pic>
        <p:nvPicPr>
          <p:cNvPr id="485" name="图片 484"/>
          <p:cNvPicPr/>
          <p:nvPr/>
        </p:nvPicPr>
        <p:blipFill>
          <a:blip r:embed="rId5"/>
          <a:stretch/>
        </p:blipFill>
        <p:spPr>
          <a:xfrm>
            <a:off x="4400640" y="5212080"/>
            <a:ext cx="4570560" cy="645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图片 485"/>
          <p:cNvPicPr/>
          <p:nvPr/>
        </p:nvPicPr>
        <p:blipFill>
          <a:blip r:embed="rId2"/>
          <a:stretch/>
        </p:blipFill>
        <p:spPr>
          <a:xfrm>
            <a:off x="2040480" y="3789360"/>
            <a:ext cx="4772160" cy="504000"/>
          </a:xfrm>
          <a:prstGeom prst="rect">
            <a:avLst/>
          </a:prstGeom>
          <a:ln w="9360">
            <a:noFill/>
          </a:ln>
        </p:spPr>
      </p:pic>
      <p:pic>
        <p:nvPicPr>
          <p:cNvPr id="487" name="图片 486"/>
          <p:cNvPicPr/>
          <p:nvPr/>
        </p:nvPicPr>
        <p:blipFill>
          <a:blip r:embed="rId3"/>
          <a:stretch/>
        </p:blipFill>
        <p:spPr>
          <a:xfrm>
            <a:off x="5135400" y="4438440"/>
            <a:ext cx="2172240" cy="1365840"/>
          </a:xfrm>
          <a:prstGeom prst="rect">
            <a:avLst/>
          </a:prstGeom>
          <a:ln w="9360">
            <a:noFill/>
          </a:ln>
        </p:spPr>
      </p:pic>
      <p:pic>
        <p:nvPicPr>
          <p:cNvPr id="488" name="图片 487"/>
          <p:cNvPicPr/>
          <p:nvPr/>
        </p:nvPicPr>
        <p:blipFill>
          <a:blip r:embed="rId4"/>
          <a:stretch/>
        </p:blipFill>
        <p:spPr>
          <a:xfrm>
            <a:off x="1680120" y="4438440"/>
            <a:ext cx="3218040" cy="1197720"/>
          </a:xfrm>
          <a:prstGeom prst="rect">
            <a:avLst/>
          </a:prstGeom>
          <a:ln w="9360">
            <a:noFill/>
          </a:ln>
        </p:spPr>
      </p:pic>
      <p:sp>
        <p:nvSpPr>
          <p:cNvPr id="489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DoG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90" name="图片 489"/>
          <p:cNvPicPr/>
          <p:nvPr/>
        </p:nvPicPr>
        <p:blipFill>
          <a:blip r:embed="rId5"/>
          <a:stretch/>
        </p:blipFill>
        <p:spPr>
          <a:xfrm>
            <a:off x="1404000" y="1892520"/>
            <a:ext cx="6435360" cy="59180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W</a:t>
            </a: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SimSun"/>
              </a:rPr>
              <a:t>hy </a:t>
            </a: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filtering, edge detection can be together?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96000" y="162900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Filtering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은 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noise 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제거에 사용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                      (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imbus Roman"/>
                <a:ea typeface="Nimbus Roman"/>
              </a:rPr>
              <a:t>I.e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used to remove noise)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Edge detection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은 물체의 경계선 이나 윤곽선을 찾는데 사용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.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                    (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imbus Roman"/>
                <a:ea typeface="Nimbus Roman"/>
              </a:rPr>
              <a:t>I.e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used to find the boundary or outline of an object.)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Filtering 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과 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Edge detection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은 모두 이미지 전처리 과정의 방법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                       (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imbus Roman"/>
                <a:ea typeface="Nimbus Roman"/>
              </a:rPr>
              <a:t>I.e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They are both methods of image pre-processing)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Filtering 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과 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Edge detection 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같은 방법으로 적용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	(mask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와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convolution </a:t>
            </a:r>
            <a:r>
              <a:rPr lang="ko-KR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사용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). 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               (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Nimbus Roman"/>
                <a:ea typeface="Nimbus Roman"/>
              </a:rPr>
              <a:t>I.e</a:t>
            </a: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Nimbus Roman"/>
              </a:rPr>
              <a:t> Applied in the same way as filtering and edge detection)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57920" y="26100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Highboost-spatial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92" name="图片 491"/>
          <p:cNvPicPr/>
          <p:nvPr/>
        </p:nvPicPr>
        <p:blipFill>
          <a:blip r:embed="rId2"/>
          <a:stretch/>
        </p:blipFill>
        <p:spPr>
          <a:xfrm>
            <a:off x="612000" y="3754440"/>
            <a:ext cx="2446920" cy="2346840"/>
          </a:xfrm>
          <a:prstGeom prst="rect">
            <a:avLst/>
          </a:prstGeom>
          <a:ln w="9360">
            <a:noFill/>
          </a:ln>
        </p:spPr>
      </p:pic>
      <p:pic>
        <p:nvPicPr>
          <p:cNvPr id="493" name="图片 492"/>
          <p:cNvPicPr/>
          <p:nvPr/>
        </p:nvPicPr>
        <p:blipFill>
          <a:blip r:embed="rId3"/>
          <a:stretch/>
        </p:blipFill>
        <p:spPr>
          <a:xfrm>
            <a:off x="3780000" y="4221000"/>
            <a:ext cx="4678560" cy="1566000"/>
          </a:xfrm>
          <a:prstGeom prst="rect">
            <a:avLst/>
          </a:prstGeom>
          <a:ln w="9360"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3975120" y="5927400"/>
            <a:ext cx="122292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Original image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5506920" y="5927400"/>
            <a:ext cx="122292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Highpass image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7054200" y="5927400"/>
            <a:ext cx="1581840" cy="261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Highboost image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97" name="CustomShape 5"/>
          <p:cNvSpPr/>
          <p:nvPr/>
        </p:nvSpPr>
        <p:spPr>
          <a:xfrm>
            <a:off x="827640" y="2133720"/>
            <a:ext cx="1656360" cy="64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98" name="CustomShape 6"/>
          <p:cNvSpPr/>
          <p:nvPr/>
        </p:nvSpPr>
        <p:spPr>
          <a:xfrm>
            <a:off x="720" y="720"/>
            <a:ext cx="914148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9" name="图片 498" descr="DRW000070c44732"/>
          <p:cNvPicPr/>
          <p:nvPr/>
        </p:nvPicPr>
        <p:blipFill>
          <a:blip r:embed="rId4"/>
          <a:stretch/>
        </p:blipFill>
        <p:spPr>
          <a:xfrm>
            <a:off x="470520" y="1752840"/>
            <a:ext cx="8203680" cy="761040"/>
          </a:xfrm>
          <a:prstGeom prst="rect">
            <a:avLst/>
          </a:prstGeom>
          <a:ln w="9360">
            <a:noFill/>
          </a:ln>
        </p:spPr>
      </p:pic>
      <p:pic>
        <p:nvPicPr>
          <p:cNvPr id="500" name="图片 499" descr="DRW000070c44734"/>
          <p:cNvPicPr/>
          <p:nvPr/>
        </p:nvPicPr>
        <p:blipFill>
          <a:blip r:embed="rId5"/>
          <a:stretch/>
        </p:blipFill>
        <p:spPr>
          <a:xfrm>
            <a:off x="470520" y="2808360"/>
            <a:ext cx="8203680" cy="748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Filtering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What is image noise?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 Information not required for actual image information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To remove noise from the image we use Filtering.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Noise Class: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 	① Uniform noise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② Salt and pepper noise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③ Gaussian noise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2"/>
          <a:stretch/>
        </p:blipFill>
        <p:spPr>
          <a:xfrm>
            <a:off x="538920" y="4797360"/>
            <a:ext cx="2108520" cy="1580040"/>
          </a:xfrm>
          <a:prstGeom prst="rect">
            <a:avLst/>
          </a:prstGeom>
          <a:ln w="9360"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827640" y="6422400"/>
            <a:ext cx="1512000" cy="275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Original image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3"/>
          <a:stretch/>
        </p:blipFill>
        <p:spPr>
          <a:xfrm>
            <a:off x="3502080" y="4797360"/>
            <a:ext cx="2107080" cy="1580040"/>
          </a:xfrm>
          <a:prstGeom prst="rect">
            <a:avLst/>
          </a:prstGeom>
          <a:ln w="9360"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3711600" y="6411240"/>
            <a:ext cx="1870560" cy="275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salt and pepper noise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4"/>
          <a:stretch/>
        </p:blipFill>
        <p:spPr>
          <a:xfrm>
            <a:off x="6300360" y="4790880"/>
            <a:ext cx="2107080" cy="1581840"/>
          </a:xfrm>
          <a:prstGeom prst="rect">
            <a:avLst/>
          </a:prstGeom>
          <a:ln w="9360">
            <a:noFill/>
          </a:ln>
        </p:spPr>
      </p:pic>
      <p:sp>
        <p:nvSpPr>
          <p:cNvPr id="111" name="CustomShape 5"/>
          <p:cNvSpPr/>
          <p:nvPr/>
        </p:nvSpPr>
        <p:spPr>
          <a:xfrm>
            <a:off x="6571800" y="6432120"/>
            <a:ext cx="1564200" cy="275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Gaussian noise 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Noise removal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57920" y="1600560"/>
            <a:ext cx="8227440" cy="12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Spatial filtering:</a:t>
            </a:r>
            <a:endParaRPr lang="en-US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    Spatial filtering is mainly used to remove noise.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457200" y="3108960"/>
            <a:ext cx="704052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Nimbus Roman"/>
              </a:rPr>
              <a:t>The spatial filtering method is also called mask, filter, template window, and kernel.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Convolution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40360" y="1313280"/>
            <a:ext cx="7270200" cy="1904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where f is the fil ter, * de notes convolu tion, N is the filter size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7" name="图片 116"/>
          <p:cNvPicPr/>
          <p:nvPr/>
        </p:nvPicPr>
        <p:blipFill>
          <a:blip r:embed="rId2"/>
          <a:srcRect r="2253"/>
          <a:stretch/>
        </p:blipFill>
        <p:spPr>
          <a:xfrm>
            <a:off x="697680" y="1965960"/>
            <a:ext cx="6129000" cy="3981240"/>
          </a:xfrm>
          <a:prstGeom prst="rect">
            <a:avLst/>
          </a:prstGeom>
          <a:ln w="9360">
            <a:noFill/>
          </a:ln>
        </p:spPr>
      </p:pic>
      <p:pic>
        <p:nvPicPr>
          <p:cNvPr id="118" name="图片 117"/>
          <p:cNvPicPr/>
          <p:nvPr/>
        </p:nvPicPr>
        <p:blipFill>
          <a:blip r:embed="rId3"/>
          <a:stretch/>
        </p:blipFill>
        <p:spPr>
          <a:xfrm>
            <a:off x="3643560" y="4817520"/>
            <a:ext cx="4397760" cy="10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Convolution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40360" y="1313280"/>
            <a:ext cx="7270200" cy="1904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Convolution is the process of adding each element of the image to its local neighbors, weighted by the filter.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21" name="图片 120"/>
          <p:cNvPicPr/>
          <p:nvPr/>
        </p:nvPicPr>
        <p:blipFill>
          <a:blip r:embed="rId2"/>
          <a:stretch/>
        </p:blipFill>
        <p:spPr>
          <a:xfrm>
            <a:off x="497520" y="2468880"/>
            <a:ext cx="4257000" cy="2377080"/>
          </a:xfrm>
          <a:prstGeom prst="rect">
            <a:avLst/>
          </a:prstGeom>
          <a:ln>
            <a:noFill/>
          </a:ln>
        </p:spPr>
      </p:pic>
      <p:pic>
        <p:nvPicPr>
          <p:cNvPr id="122" name="图片 121"/>
          <p:cNvPicPr/>
          <p:nvPr/>
        </p:nvPicPr>
        <p:blipFill>
          <a:blip r:embed="rId3"/>
          <a:stretch/>
        </p:blipFill>
        <p:spPr>
          <a:xfrm>
            <a:off x="4937760" y="3200400"/>
            <a:ext cx="3931560" cy="292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Multi Channel Convolution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40360" y="1313280"/>
            <a:ext cx="7270200" cy="1904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25" name="图片 124"/>
          <p:cNvPicPr/>
          <p:nvPr/>
        </p:nvPicPr>
        <p:blipFill>
          <a:blip r:embed="rId2"/>
          <a:stretch/>
        </p:blipFill>
        <p:spPr>
          <a:xfrm>
            <a:off x="0" y="1289880"/>
            <a:ext cx="5274360" cy="3373560"/>
          </a:xfrm>
          <a:prstGeom prst="rect">
            <a:avLst/>
          </a:prstGeom>
          <a:ln>
            <a:noFill/>
          </a:ln>
        </p:spPr>
      </p:pic>
      <p:pic>
        <p:nvPicPr>
          <p:cNvPr id="126" name="图片 125"/>
          <p:cNvPicPr/>
          <p:nvPr/>
        </p:nvPicPr>
        <p:blipFill>
          <a:blip r:embed="rId3"/>
          <a:stretch/>
        </p:blipFill>
        <p:spPr>
          <a:xfrm>
            <a:off x="5031720" y="3108960"/>
            <a:ext cx="3655080" cy="269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920" y="275040"/>
            <a:ext cx="822744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Nimbus Roman"/>
                <a:ea typeface="맑은 고딕"/>
              </a:rPr>
              <a:t>Image Filtering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57920" y="1600560"/>
            <a:ext cx="82274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LPF : low pass filtering</a:t>
            </a:r>
            <a:endParaRPr lang="en-US" sz="20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Filter that passes through the low frequency range and cuts off the high frequency range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The low-frequency component means that there is little difference in color from the surroundings.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The high-frequency component of the filtered image becomes blurry.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 The effect of removing the noise of high-frequency components</a:t>
            </a:r>
            <a:endParaRPr lang="en-US" sz="16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HPF : high-pass filtering</a:t>
            </a:r>
            <a:endParaRPr lang="en-US" sz="20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Only high-frequency data is passed.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The high-frequency component refers to a part with a large difference in color from the surroundings.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The high-frequency components that have passed through the filter become clearer in the image.</a:t>
            </a:r>
            <a:endParaRPr lang="en-US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 dirty="0">
                <a:solidFill>
                  <a:srgbClr val="000000"/>
                </a:solidFill>
                <a:latin typeface="Nimbus Roman"/>
                <a:ea typeface="맑은 고딕"/>
              </a:rPr>
              <a:t>You can get the boundary value.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1159</Words>
  <Application>Microsoft Macintosh PowerPoint</Application>
  <PresentationFormat>全屏显示(4:3)</PresentationFormat>
  <Paragraphs>450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맑은 고딕</vt:lpstr>
      <vt:lpstr>나눔고딕</vt:lpstr>
      <vt:lpstr>Nimbus Roman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Jong Hong</dc:creator>
  <dc:description/>
  <cp:lastModifiedBy>ZHANGSHICHAO</cp:lastModifiedBy>
  <cp:revision>1363</cp:revision>
  <dcterms:created xsi:type="dcterms:W3CDTF">2014-07-16T06:16:52Z</dcterms:created>
  <dcterms:modified xsi:type="dcterms:W3CDTF">2021-08-25T06:01:43Z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MMClips">
    <vt:i4>0</vt:i4>
  </property>
  <property fmtid="{D5CDD505-2E9C-101B-9397-08002B2CF9AE}" pid="5" name="Notes">
    <vt:i4>0</vt:i4>
  </property>
  <property fmtid="{D5CDD505-2E9C-101B-9397-08002B2CF9AE}" pid="6" name="PresentationFormat">
    <vt:lpwstr>화면 슬라이드 쇼(4:3)</vt:lpwstr>
  </property>
  <property fmtid="{D5CDD505-2E9C-101B-9397-08002B2CF9AE}" pid="7" name="Slides">
    <vt:i4>36</vt:i4>
  </property>
  <property fmtid="{D5CDD505-2E9C-101B-9397-08002B2CF9AE}" pid="8" name="version">
    <vt:lpwstr>1000.0000.01</vt:lpwstr>
  </property>
</Properties>
</file>